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414" r:id="rId2"/>
    <p:sldId id="696" r:id="rId3"/>
    <p:sldId id="708" r:id="rId4"/>
    <p:sldId id="690" r:id="rId5"/>
    <p:sldId id="694" r:id="rId6"/>
    <p:sldId id="692" r:id="rId7"/>
    <p:sldId id="742" r:id="rId8"/>
    <p:sldId id="716" r:id="rId9"/>
    <p:sldId id="715" r:id="rId10"/>
    <p:sldId id="717" r:id="rId11"/>
    <p:sldId id="718" r:id="rId12"/>
    <p:sldId id="738" r:id="rId13"/>
    <p:sldId id="739" r:id="rId14"/>
    <p:sldId id="740" r:id="rId15"/>
    <p:sldId id="741" r:id="rId16"/>
    <p:sldId id="737" r:id="rId17"/>
    <p:sldId id="726" r:id="rId18"/>
    <p:sldId id="727" r:id="rId19"/>
    <p:sldId id="728" r:id="rId20"/>
    <p:sldId id="729" r:id="rId21"/>
    <p:sldId id="730" r:id="rId22"/>
    <p:sldId id="731" r:id="rId23"/>
    <p:sldId id="732" r:id="rId24"/>
    <p:sldId id="733" r:id="rId25"/>
    <p:sldId id="734" r:id="rId26"/>
    <p:sldId id="735" r:id="rId27"/>
    <p:sldId id="736" r:id="rId28"/>
    <p:sldId id="710" r:id="rId29"/>
  </p:sldIdLst>
  <p:sldSz cx="12192000" cy="6858000"/>
  <p:notesSz cx="6797675" cy="9982200"/>
  <p:embeddedFontLst>
    <p:embeddedFont>
      <p:font typeface="Berlin Type Office" panose="020B0502020203020204" pitchFamily="34" charset="0"/>
      <p:regular r:id="rId32"/>
      <p:bold r:id="rId3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3EA0D2BA-FE13-44C2-9296-DA5CE8355C6D}">
          <p14:sldIdLst>
            <p14:sldId id="414"/>
            <p14:sldId id="696"/>
            <p14:sldId id="708"/>
            <p14:sldId id="690"/>
            <p14:sldId id="694"/>
            <p14:sldId id="692"/>
            <p14:sldId id="742"/>
            <p14:sldId id="716"/>
            <p14:sldId id="715"/>
            <p14:sldId id="717"/>
            <p14:sldId id="718"/>
            <p14:sldId id="738"/>
            <p14:sldId id="739"/>
            <p14:sldId id="740"/>
            <p14:sldId id="741"/>
            <p14:sldId id="737"/>
            <p14:sldId id="726"/>
            <p14:sldId id="727"/>
            <p14:sldId id="728"/>
            <p14:sldId id="729"/>
            <p14:sldId id="730"/>
            <p14:sldId id="731"/>
            <p14:sldId id="732"/>
            <p14:sldId id="733"/>
            <p14:sldId id="734"/>
            <p14:sldId id="735"/>
            <p14:sldId id="736"/>
            <p14:sldId id="7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906" userDrawn="1">
          <p15:clr>
            <a:srgbClr val="A4A3A4"/>
          </p15:clr>
        </p15:guide>
        <p15:guide id="2" orient="horz" pos="436" userDrawn="1">
          <p15:clr>
            <a:srgbClr val="A4A3A4"/>
          </p15:clr>
        </p15:guide>
        <p15:guide id="3" pos="728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90CC"/>
    <a:srgbClr val="9BCFAF"/>
    <a:srgbClr val="F39300"/>
    <a:srgbClr val="004F9F"/>
    <a:srgbClr val="007256"/>
    <a:srgbClr val="FFE70E"/>
    <a:srgbClr val="00AA84"/>
    <a:srgbClr val="E405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41" autoAdjust="0"/>
    <p:restoredTop sz="93800" autoAdjust="0"/>
  </p:normalViewPr>
  <p:slideViewPr>
    <p:cSldViewPr snapToGrid="0" showGuides="1">
      <p:cViewPr varScale="1">
        <p:scale>
          <a:sx n="101" d="100"/>
          <a:sy n="101" d="100"/>
        </p:scale>
        <p:origin x="378" y="96"/>
      </p:cViewPr>
      <p:guideLst>
        <p:guide orient="horz" pos="3906"/>
        <p:guide orient="horz" pos="436"/>
        <p:guide pos="7287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>
        <p:scale>
          <a:sx n="75" d="100"/>
          <a:sy n="75" d="100"/>
        </p:scale>
        <p:origin x="2106" y="-19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ine Leutenecker" userId="9de1011a600af820" providerId="LiveId" clId="{4C1D3160-D0B5-4FED-9FDC-89E4E29324E3}"/>
    <pc:docChg chg="undo custSel addSld modSld">
      <pc:chgData name="Sabine Leutenecker" userId="9de1011a600af820" providerId="LiveId" clId="{4C1D3160-D0B5-4FED-9FDC-89E4E29324E3}" dt="2023-09-10T10:14:02.088" v="5642" actId="478"/>
      <pc:docMkLst>
        <pc:docMk/>
      </pc:docMkLst>
      <pc:sldChg chg="addSp delSp modSp mod">
        <pc:chgData name="Sabine Leutenecker" userId="9de1011a600af820" providerId="LiveId" clId="{4C1D3160-D0B5-4FED-9FDC-89E4E29324E3}" dt="2023-09-09T15:24:16.722" v="3186" actId="20577"/>
        <pc:sldMkLst>
          <pc:docMk/>
          <pc:sldMk cId="184124877" sldId="672"/>
        </pc:sldMkLst>
        <pc:spChg chg="add mod">
          <ac:chgData name="Sabine Leutenecker" userId="9de1011a600af820" providerId="LiveId" clId="{4C1D3160-D0B5-4FED-9FDC-89E4E29324E3}" dt="2023-09-09T14:55:46.577" v="200" actId="1038"/>
          <ac:spMkLst>
            <pc:docMk/>
            <pc:sldMk cId="184124877" sldId="672"/>
            <ac:spMk id="3" creationId="{4857C2DA-3B5E-6B9B-5788-CF1BED20E4B2}"/>
          </ac:spMkLst>
        </pc:spChg>
        <pc:spChg chg="del">
          <ac:chgData name="Sabine Leutenecker" userId="9de1011a600af820" providerId="LiveId" clId="{4C1D3160-D0B5-4FED-9FDC-89E4E29324E3}" dt="2023-09-09T15:16:20.481" v="2202" actId="478"/>
          <ac:spMkLst>
            <pc:docMk/>
            <pc:sldMk cId="184124877" sldId="672"/>
            <ac:spMk id="4" creationId="{00000000-0000-0000-0000-000000000000}"/>
          </ac:spMkLst>
        </pc:spChg>
        <pc:spChg chg="add mod">
          <ac:chgData name="Sabine Leutenecker" userId="9de1011a600af820" providerId="LiveId" clId="{4C1D3160-D0B5-4FED-9FDC-89E4E29324E3}" dt="2023-09-09T14:55:46.577" v="200" actId="1038"/>
          <ac:spMkLst>
            <pc:docMk/>
            <pc:sldMk cId="184124877" sldId="672"/>
            <ac:spMk id="6" creationId="{2968D639-0556-4F8C-1C07-E2F00769351D}"/>
          </ac:spMkLst>
        </pc:spChg>
        <pc:spChg chg="add mod">
          <ac:chgData name="Sabine Leutenecker" userId="9de1011a600af820" providerId="LiveId" clId="{4C1D3160-D0B5-4FED-9FDC-89E4E29324E3}" dt="2023-09-09T14:56:25.507" v="345" actId="207"/>
          <ac:spMkLst>
            <pc:docMk/>
            <pc:sldMk cId="184124877" sldId="672"/>
            <ac:spMk id="7" creationId="{1338876F-AF37-E4C1-F7DB-FA243B2A78AF}"/>
          </ac:spMkLst>
        </pc:spChg>
        <pc:spChg chg="add mod">
          <ac:chgData name="Sabine Leutenecker" userId="9de1011a600af820" providerId="LiveId" clId="{4C1D3160-D0B5-4FED-9FDC-89E4E29324E3}" dt="2023-09-09T14:57:09.656" v="455" actId="20577"/>
          <ac:spMkLst>
            <pc:docMk/>
            <pc:sldMk cId="184124877" sldId="672"/>
            <ac:spMk id="10" creationId="{EC3636C3-1F26-4F63-E3AD-FAF50DD8A32C}"/>
          </ac:spMkLst>
        </pc:spChg>
        <pc:spChg chg="add mod">
          <ac:chgData name="Sabine Leutenecker" userId="9de1011a600af820" providerId="LiveId" clId="{4C1D3160-D0B5-4FED-9FDC-89E4E29324E3}" dt="2023-09-09T14:57:38.337" v="565" actId="20577"/>
          <ac:spMkLst>
            <pc:docMk/>
            <pc:sldMk cId="184124877" sldId="672"/>
            <ac:spMk id="11" creationId="{D8CB3A4B-7C1E-6627-D145-28477328351F}"/>
          </ac:spMkLst>
        </pc:spChg>
        <pc:spChg chg="add mod">
          <ac:chgData name="Sabine Leutenecker" userId="9de1011a600af820" providerId="LiveId" clId="{4C1D3160-D0B5-4FED-9FDC-89E4E29324E3}" dt="2023-09-09T15:12:22.654" v="1927" actId="20577"/>
          <ac:spMkLst>
            <pc:docMk/>
            <pc:sldMk cId="184124877" sldId="672"/>
            <ac:spMk id="12" creationId="{616D24DA-FB57-93BC-E767-05F79A428C14}"/>
          </ac:spMkLst>
        </pc:spChg>
        <pc:spChg chg="add mod">
          <ac:chgData name="Sabine Leutenecker" userId="9de1011a600af820" providerId="LiveId" clId="{4C1D3160-D0B5-4FED-9FDC-89E4E29324E3}" dt="2023-09-09T15:01:10.220" v="834" actId="1035"/>
          <ac:spMkLst>
            <pc:docMk/>
            <pc:sldMk cId="184124877" sldId="672"/>
            <ac:spMk id="13" creationId="{4FEDD6CF-BA02-3F89-1C69-E0BEC47365A0}"/>
          </ac:spMkLst>
        </pc:spChg>
        <pc:spChg chg="add mod">
          <ac:chgData name="Sabine Leutenecker" userId="9de1011a600af820" providerId="LiveId" clId="{4C1D3160-D0B5-4FED-9FDC-89E4E29324E3}" dt="2023-09-09T15:13:22.226" v="2008" actId="20577"/>
          <ac:spMkLst>
            <pc:docMk/>
            <pc:sldMk cId="184124877" sldId="672"/>
            <ac:spMk id="14" creationId="{35102652-3155-C1BB-D6FC-D824C93A5A00}"/>
          </ac:spMkLst>
        </pc:spChg>
        <pc:spChg chg="add mod">
          <ac:chgData name="Sabine Leutenecker" userId="9de1011a600af820" providerId="LiveId" clId="{4C1D3160-D0B5-4FED-9FDC-89E4E29324E3}" dt="2023-09-09T15:13:39.170" v="2021" actId="20577"/>
          <ac:spMkLst>
            <pc:docMk/>
            <pc:sldMk cId="184124877" sldId="672"/>
            <ac:spMk id="15" creationId="{8AFE174A-83DF-0949-6EF5-6A6073888E2B}"/>
          </ac:spMkLst>
        </pc:spChg>
        <pc:spChg chg="add mod">
          <ac:chgData name="Sabine Leutenecker" userId="9de1011a600af820" providerId="LiveId" clId="{4C1D3160-D0B5-4FED-9FDC-89E4E29324E3}" dt="2023-09-09T15:14:43.212" v="2068" actId="20577"/>
          <ac:spMkLst>
            <pc:docMk/>
            <pc:sldMk cId="184124877" sldId="672"/>
            <ac:spMk id="16" creationId="{752DA940-32B9-6186-AB3A-85F6430D53C9}"/>
          </ac:spMkLst>
        </pc:spChg>
        <pc:spChg chg="add mod">
          <ac:chgData name="Sabine Leutenecker" userId="9de1011a600af820" providerId="LiveId" clId="{4C1D3160-D0B5-4FED-9FDC-89E4E29324E3}" dt="2023-09-09T15:15:09.312" v="2096"/>
          <ac:spMkLst>
            <pc:docMk/>
            <pc:sldMk cId="184124877" sldId="672"/>
            <ac:spMk id="17" creationId="{501F0809-1791-B04F-0A95-BBAA4E5D3433}"/>
          </ac:spMkLst>
        </pc:spChg>
        <pc:spChg chg="add mod">
          <ac:chgData name="Sabine Leutenecker" userId="9de1011a600af820" providerId="LiveId" clId="{4C1D3160-D0B5-4FED-9FDC-89E4E29324E3}" dt="2023-09-09T15:08:22.897" v="1498" actId="20577"/>
          <ac:spMkLst>
            <pc:docMk/>
            <pc:sldMk cId="184124877" sldId="672"/>
            <ac:spMk id="18" creationId="{841485FC-A26C-759D-D93E-DB7906887010}"/>
          </ac:spMkLst>
        </pc:spChg>
        <pc:spChg chg="add mod">
          <ac:chgData name="Sabine Leutenecker" userId="9de1011a600af820" providerId="LiveId" clId="{4C1D3160-D0B5-4FED-9FDC-89E4E29324E3}" dt="2023-09-09T15:16:06.117" v="2201" actId="20577"/>
          <ac:spMkLst>
            <pc:docMk/>
            <pc:sldMk cId="184124877" sldId="672"/>
            <ac:spMk id="19" creationId="{7BC58084-6417-B88E-CBDE-5F0A639741A9}"/>
          </ac:spMkLst>
        </pc:spChg>
        <pc:spChg chg="add del mod">
          <ac:chgData name="Sabine Leutenecker" userId="9de1011a600af820" providerId="LiveId" clId="{4C1D3160-D0B5-4FED-9FDC-89E4E29324E3}" dt="2023-09-09T15:13:56.398" v="2022" actId="478"/>
          <ac:spMkLst>
            <pc:docMk/>
            <pc:sldMk cId="184124877" sldId="672"/>
            <ac:spMk id="20" creationId="{6CDF164E-BE42-BEDB-2D68-A448A708009D}"/>
          </ac:spMkLst>
        </pc:spChg>
        <pc:spChg chg="add mod">
          <ac:chgData name="Sabine Leutenecker" userId="9de1011a600af820" providerId="LiveId" clId="{4C1D3160-D0B5-4FED-9FDC-89E4E29324E3}" dt="2023-09-09T15:15:47.975" v="2190" actId="20577"/>
          <ac:spMkLst>
            <pc:docMk/>
            <pc:sldMk cId="184124877" sldId="672"/>
            <ac:spMk id="21" creationId="{19FD3977-D891-5BF9-1D4F-C007449FFCDB}"/>
          </ac:spMkLst>
        </pc:spChg>
        <pc:spChg chg="add del mod">
          <ac:chgData name="Sabine Leutenecker" userId="9de1011a600af820" providerId="LiveId" clId="{4C1D3160-D0B5-4FED-9FDC-89E4E29324E3}" dt="2023-09-09T15:10:04.907" v="1696" actId="478"/>
          <ac:spMkLst>
            <pc:docMk/>
            <pc:sldMk cId="184124877" sldId="672"/>
            <ac:spMk id="22" creationId="{57B47222-1393-D2B6-5D21-6CB69A2759E9}"/>
          </ac:spMkLst>
        </pc:spChg>
        <pc:spChg chg="add mod">
          <ac:chgData name="Sabine Leutenecker" userId="9de1011a600af820" providerId="LiveId" clId="{4C1D3160-D0B5-4FED-9FDC-89E4E29324E3}" dt="2023-09-09T15:11:42.803" v="1800" actId="20577"/>
          <ac:spMkLst>
            <pc:docMk/>
            <pc:sldMk cId="184124877" sldId="672"/>
            <ac:spMk id="23" creationId="{494D3592-3673-7FD7-A353-7B8821DF49A2}"/>
          </ac:spMkLst>
        </pc:spChg>
        <pc:spChg chg="add mod">
          <ac:chgData name="Sabine Leutenecker" userId="9de1011a600af820" providerId="LiveId" clId="{4C1D3160-D0B5-4FED-9FDC-89E4E29324E3}" dt="2023-09-09T15:10:42.984" v="1738" actId="113"/>
          <ac:spMkLst>
            <pc:docMk/>
            <pc:sldMk cId="184124877" sldId="672"/>
            <ac:spMk id="25" creationId="{408CDDE9-CD50-3FAA-F68A-218B5D2006A2}"/>
          </ac:spMkLst>
        </pc:spChg>
        <pc:spChg chg="add mod">
          <ac:chgData name="Sabine Leutenecker" userId="9de1011a600af820" providerId="LiveId" clId="{4C1D3160-D0B5-4FED-9FDC-89E4E29324E3}" dt="2023-09-09T15:12:13.574" v="1926" actId="20577"/>
          <ac:spMkLst>
            <pc:docMk/>
            <pc:sldMk cId="184124877" sldId="672"/>
            <ac:spMk id="26" creationId="{BAC3FBE2-9398-885E-E4D9-9F9BCDBFF747}"/>
          </ac:spMkLst>
        </pc:spChg>
        <pc:spChg chg="add mod">
          <ac:chgData name="Sabine Leutenecker" userId="9de1011a600af820" providerId="LiveId" clId="{4C1D3160-D0B5-4FED-9FDC-89E4E29324E3}" dt="2023-09-09T15:12:59.145" v="1998" actId="20577"/>
          <ac:spMkLst>
            <pc:docMk/>
            <pc:sldMk cId="184124877" sldId="672"/>
            <ac:spMk id="27" creationId="{CEFEEE03-D573-558B-AEA6-2F93070BB8CC}"/>
          </ac:spMkLst>
        </pc:spChg>
        <pc:spChg chg="add mod">
          <ac:chgData name="Sabine Leutenecker" userId="9de1011a600af820" providerId="LiveId" clId="{4C1D3160-D0B5-4FED-9FDC-89E4E29324E3}" dt="2023-09-09T15:15:23.578" v="2134" actId="1036"/>
          <ac:spMkLst>
            <pc:docMk/>
            <pc:sldMk cId="184124877" sldId="672"/>
            <ac:spMk id="28" creationId="{82F6196C-5254-AA3B-9830-8BB6144F8882}"/>
          </ac:spMkLst>
        </pc:spChg>
        <pc:spChg chg="add del mod">
          <ac:chgData name="Sabine Leutenecker" userId="9de1011a600af820" providerId="LiveId" clId="{4C1D3160-D0B5-4FED-9FDC-89E4E29324E3}" dt="2023-09-09T15:18:03.503" v="2666" actId="478"/>
          <ac:spMkLst>
            <pc:docMk/>
            <pc:sldMk cId="184124877" sldId="672"/>
            <ac:spMk id="31" creationId="{28F7540F-7EB5-4116-C2E5-7B0D41876257}"/>
          </ac:spMkLst>
        </pc:spChg>
        <pc:spChg chg="add del mod">
          <ac:chgData name="Sabine Leutenecker" userId="9de1011a600af820" providerId="LiveId" clId="{4C1D3160-D0B5-4FED-9FDC-89E4E29324E3}" dt="2023-09-09T15:18:03.503" v="2666" actId="478"/>
          <ac:spMkLst>
            <pc:docMk/>
            <pc:sldMk cId="184124877" sldId="672"/>
            <ac:spMk id="32" creationId="{98FD0200-B90C-94EE-2418-B3B79E29FD61}"/>
          </ac:spMkLst>
        </pc:spChg>
        <pc:spChg chg="add mod">
          <ac:chgData name="Sabine Leutenecker" userId="9de1011a600af820" providerId="LiveId" clId="{4C1D3160-D0B5-4FED-9FDC-89E4E29324E3}" dt="2023-09-09T15:19:22.358" v="2934" actId="208"/>
          <ac:spMkLst>
            <pc:docMk/>
            <pc:sldMk cId="184124877" sldId="672"/>
            <ac:spMk id="33" creationId="{0B94DF11-BBE5-1600-3BAE-9222FD8F19F0}"/>
          </ac:spMkLst>
        </pc:spChg>
        <pc:spChg chg="add mod">
          <ac:chgData name="Sabine Leutenecker" userId="9de1011a600af820" providerId="LiveId" clId="{4C1D3160-D0B5-4FED-9FDC-89E4E29324E3}" dt="2023-09-09T15:19:22.358" v="2934" actId="208"/>
          <ac:spMkLst>
            <pc:docMk/>
            <pc:sldMk cId="184124877" sldId="672"/>
            <ac:spMk id="34" creationId="{2F951156-C63F-40A5-BC3E-74116A55850E}"/>
          </ac:spMkLst>
        </pc:spChg>
        <pc:spChg chg="add mod">
          <ac:chgData name="Sabine Leutenecker" userId="9de1011a600af820" providerId="LiveId" clId="{4C1D3160-D0B5-4FED-9FDC-89E4E29324E3}" dt="2023-09-09T15:19:10.388" v="2933" actId="207"/>
          <ac:spMkLst>
            <pc:docMk/>
            <pc:sldMk cId="184124877" sldId="672"/>
            <ac:spMk id="35" creationId="{FF974881-2404-2DBB-410E-6EB065BED30E}"/>
          </ac:spMkLst>
        </pc:spChg>
        <pc:spChg chg="add mod">
          <ac:chgData name="Sabine Leutenecker" userId="9de1011a600af820" providerId="LiveId" clId="{4C1D3160-D0B5-4FED-9FDC-89E4E29324E3}" dt="2023-09-09T15:23:59.609" v="3112" actId="20577"/>
          <ac:spMkLst>
            <pc:docMk/>
            <pc:sldMk cId="184124877" sldId="672"/>
            <ac:spMk id="36" creationId="{DB5F696D-BFF8-0B68-91AA-6217656426F5}"/>
          </ac:spMkLst>
        </pc:spChg>
        <pc:spChg chg="add mod">
          <ac:chgData name="Sabine Leutenecker" userId="9de1011a600af820" providerId="LiveId" clId="{4C1D3160-D0B5-4FED-9FDC-89E4E29324E3}" dt="2023-09-09T15:23:52.750" v="3095" actId="20577"/>
          <ac:spMkLst>
            <pc:docMk/>
            <pc:sldMk cId="184124877" sldId="672"/>
            <ac:spMk id="37" creationId="{C8310836-A521-B754-8908-1686613FF931}"/>
          </ac:spMkLst>
        </pc:spChg>
        <pc:spChg chg="add mod">
          <ac:chgData name="Sabine Leutenecker" userId="9de1011a600af820" providerId="LiveId" clId="{4C1D3160-D0B5-4FED-9FDC-89E4E29324E3}" dt="2023-09-09T15:24:16.722" v="3186" actId="20577"/>
          <ac:spMkLst>
            <pc:docMk/>
            <pc:sldMk cId="184124877" sldId="672"/>
            <ac:spMk id="38" creationId="{A1194B32-9E63-D7D7-C77A-367A8F86CDEE}"/>
          </ac:spMkLst>
        </pc:spChg>
        <pc:cxnChg chg="add mod">
          <ac:chgData name="Sabine Leutenecker" userId="9de1011a600af820" providerId="LiveId" clId="{4C1D3160-D0B5-4FED-9FDC-89E4E29324E3}" dt="2023-09-09T15:16:29.052" v="2203" actId="14100"/>
          <ac:cxnSpMkLst>
            <pc:docMk/>
            <pc:sldMk cId="184124877" sldId="672"/>
            <ac:cxnSpMk id="9" creationId="{8F0E4849-88B7-9EAC-921F-490AB497CFE0}"/>
          </ac:cxnSpMkLst>
        </pc:cxnChg>
        <pc:cxnChg chg="add mod">
          <ac:chgData name="Sabine Leutenecker" userId="9de1011a600af820" providerId="LiveId" clId="{4C1D3160-D0B5-4FED-9FDC-89E4E29324E3}" dt="2023-09-09T15:16:57.457" v="2355" actId="1038"/>
          <ac:cxnSpMkLst>
            <pc:docMk/>
            <pc:sldMk cId="184124877" sldId="672"/>
            <ac:cxnSpMk id="30" creationId="{909A1D85-6377-6F7F-2A3E-BC66B913F108}"/>
          </ac:cxnSpMkLst>
        </pc:cxnChg>
      </pc:sldChg>
      <pc:sldChg chg="addSp delSp modSp add mod">
        <pc:chgData name="Sabine Leutenecker" userId="9de1011a600af820" providerId="LiveId" clId="{4C1D3160-D0B5-4FED-9FDC-89E4E29324E3}" dt="2023-09-09T15:20:10.357" v="2990" actId="14100"/>
        <pc:sldMkLst>
          <pc:docMk/>
          <pc:sldMk cId="4206309156" sldId="674"/>
        </pc:sldMkLst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3" creationId="{4857C2DA-3B5E-6B9B-5788-CF1BED20E4B2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6" creationId="{2968D639-0556-4F8C-1C07-E2F00769351D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7" creationId="{1338876F-AF37-E4C1-F7DB-FA243B2A78AF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0" creationId="{EC3636C3-1F26-4F63-E3AD-FAF50DD8A32C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1" creationId="{D8CB3A4B-7C1E-6627-D145-28477328351F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2" creationId="{616D24DA-FB57-93BC-E767-05F79A428C14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3" creationId="{4FEDD6CF-BA02-3F89-1C69-E0BEC47365A0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4" creationId="{35102652-3155-C1BB-D6FC-D824C93A5A00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5" creationId="{8AFE174A-83DF-0949-6EF5-6A6073888E2B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6" creationId="{752DA940-32B9-6186-AB3A-85F6430D53C9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7" creationId="{501F0809-1791-B04F-0A95-BBAA4E5D3433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8" creationId="{841485FC-A26C-759D-D93E-DB7906887010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19" creationId="{7BC58084-6417-B88E-CBDE-5F0A639741A9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21" creationId="{19FD3977-D891-5BF9-1D4F-C007449FFCDB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23" creationId="{494D3592-3673-7FD7-A353-7B8821DF49A2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25" creationId="{408CDDE9-CD50-3FAA-F68A-218B5D2006A2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26" creationId="{BAC3FBE2-9398-885E-E4D9-9F9BCDBFF747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27" creationId="{CEFEEE03-D573-558B-AEA6-2F93070BB8CC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28" creationId="{82F6196C-5254-AA3B-9830-8BB6144F8882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33" creationId="{0B94DF11-BBE5-1600-3BAE-9222FD8F19F0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34" creationId="{2F951156-C63F-40A5-BC3E-74116A55850E}"/>
          </ac:spMkLst>
        </pc:spChg>
        <pc:spChg chg="mod">
          <ac:chgData name="Sabine Leutenecker" userId="9de1011a600af820" providerId="LiveId" clId="{4C1D3160-D0B5-4FED-9FDC-89E4E29324E3}" dt="2023-09-09T15:19:48.137" v="2936" actId="164"/>
          <ac:spMkLst>
            <pc:docMk/>
            <pc:sldMk cId="4206309156" sldId="674"/>
            <ac:spMk id="35" creationId="{FF974881-2404-2DBB-410E-6EB065BED30E}"/>
          </ac:spMkLst>
        </pc:spChg>
        <pc:grpChg chg="add del mod">
          <ac:chgData name="Sabine Leutenecker" userId="9de1011a600af820" providerId="LiveId" clId="{4C1D3160-D0B5-4FED-9FDC-89E4E29324E3}" dt="2023-09-09T15:19:49.756" v="2937" actId="21"/>
          <ac:grpSpMkLst>
            <pc:docMk/>
            <pc:sldMk cId="4206309156" sldId="674"/>
            <ac:grpSpMk id="4" creationId="{151F1F90-E26A-D138-0362-4C534CDD47DC}"/>
          </ac:grpSpMkLst>
        </pc:grpChg>
        <pc:picChg chg="add mod">
          <ac:chgData name="Sabine Leutenecker" userId="9de1011a600af820" providerId="LiveId" clId="{4C1D3160-D0B5-4FED-9FDC-89E4E29324E3}" dt="2023-09-09T15:20:10.357" v="2990" actId="14100"/>
          <ac:picMkLst>
            <pc:docMk/>
            <pc:sldMk cId="4206309156" sldId="674"/>
            <ac:picMk id="8" creationId="{591F7D82-AC8A-A23B-5ADD-38E92A891013}"/>
          </ac:picMkLst>
        </pc:picChg>
        <pc:cxnChg chg="mod">
          <ac:chgData name="Sabine Leutenecker" userId="9de1011a600af820" providerId="LiveId" clId="{4C1D3160-D0B5-4FED-9FDC-89E4E29324E3}" dt="2023-09-09T15:19:48.137" v="2936" actId="164"/>
          <ac:cxnSpMkLst>
            <pc:docMk/>
            <pc:sldMk cId="4206309156" sldId="674"/>
            <ac:cxnSpMk id="9" creationId="{8F0E4849-88B7-9EAC-921F-490AB497CFE0}"/>
          </ac:cxnSpMkLst>
        </pc:cxnChg>
        <pc:cxnChg chg="mod">
          <ac:chgData name="Sabine Leutenecker" userId="9de1011a600af820" providerId="LiveId" clId="{4C1D3160-D0B5-4FED-9FDC-89E4E29324E3}" dt="2023-09-09T15:19:48.137" v="2936" actId="164"/>
          <ac:cxnSpMkLst>
            <pc:docMk/>
            <pc:sldMk cId="4206309156" sldId="674"/>
            <ac:cxnSpMk id="30" creationId="{909A1D85-6377-6F7F-2A3E-BC66B913F108}"/>
          </ac:cxnSpMkLst>
        </pc:cxnChg>
      </pc:sldChg>
      <pc:sldChg chg="addSp delSp modSp add mod">
        <pc:chgData name="Sabine Leutenecker" userId="9de1011a600af820" providerId="LiveId" clId="{4C1D3160-D0B5-4FED-9FDC-89E4E29324E3}" dt="2023-09-10T10:14:02.088" v="5642" actId="478"/>
        <pc:sldMkLst>
          <pc:docMk/>
          <pc:sldMk cId="2138198591" sldId="675"/>
        </pc:sldMkLst>
        <pc:spChg chg="del">
          <ac:chgData name="Sabine Leutenecker" userId="9de1011a600af820" providerId="LiveId" clId="{4C1D3160-D0B5-4FED-9FDC-89E4E29324E3}" dt="2023-09-10T09:55:11.804" v="3188" actId="478"/>
          <ac:spMkLst>
            <pc:docMk/>
            <pc:sldMk cId="2138198591" sldId="675"/>
            <ac:spMk id="2" creationId="{00000000-0000-0000-0000-000000000000}"/>
          </ac:spMkLst>
        </pc:spChg>
        <pc:spChg chg="mod">
          <ac:chgData name="Sabine Leutenecker" userId="9de1011a600af820" providerId="LiveId" clId="{4C1D3160-D0B5-4FED-9FDC-89E4E29324E3}" dt="2023-09-10T09:58:59.946" v="3786" actId="20577"/>
          <ac:spMkLst>
            <pc:docMk/>
            <pc:sldMk cId="2138198591" sldId="675"/>
            <ac:spMk id="3" creationId="{4857C2DA-3B5E-6B9B-5788-CF1BED20E4B2}"/>
          </ac:spMkLst>
        </pc:spChg>
        <pc:spChg chg="mod">
          <ac:chgData name="Sabine Leutenecker" userId="9de1011a600af820" providerId="LiveId" clId="{4C1D3160-D0B5-4FED-9FDC-89E4E29324E3}" dt="2023-09-10T09:59:05.419" v="3787" actId="20577"/>
          <ac:spMkLst>
            <pc:docMk/>
            <pc:sldMk cId="2138198591" sldId="675"/>
            <ac:spMk id="6" creationId="{2968D639-0556-4F8C-1C07-E2F00769351D}"/>
          </ac:spMkLst>
        </pc:spChg>
        <pc:spChg chg="mod">
          <ac:chgData name="Sabine Leutenecker" userId="9de1011a600af820" providerId="LiveId" clId="{4C1D3160-D0B5-4FED-9FDC-89E4E29324E3}" dt="2023-09-10T09:55:35.740" v="3237" actId="1035"/>
          <ac:spMkLst>
            <pc:docMk/>
            <pc:sldMk cId="2138198591" sldId="675"/>
            <ac:spMk id="7" creationId="{1338876F-AF37-E4C1-F7DB-FA243B2A78AF}"/>
          </ac:spMkLst>
        </pc:spChg>
        <pc:spChg chg="mod">
          <ac:chgData name="Sabine Leutenecker" userId="9de1011a600af820" providerId="LiveId" clId="{4C1D3160-D0B5-4FED-9FDC-89E4E29324E3}" dt="2023-09-10T09:59:08.709" v="3788" actId="20577"/>
          <ac:spMkLst>
            <pc:docMk/>
            <pc:sldMk cId="2138198591" sldId="675"/>
            <ac:spMk id="10" creationId="{EC3636C3-1F26-4F63-E3AD-FAF50DD8A32C}"/>
          </ac:spMkLst>
        </pc:spChg>
        <pc:spChg chg="mod">
          <ac:chgData name="Sabine Leutenecker" userId="9de1011a600af820" providerId="LiveId" clId="{4C1D3160-D0B5-4FED-9FDC-89E4E29324E3}" dt="2023-09-10T09:59:14.099" v="3790" actId="20577"/>
          <ac:spMkLst>
            <pc:docMk/>
            <pc:sldMk cId="2138198591" sldId="675"/>
            <ac:spMk id="11" creationId="{D8CB3A4B-7C1E-6627-D145-28477328351F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12" creationId="{616D24DA-FB57-93BC-E767-05F79A428C14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13" creationId="{4FEDD6CF-BA02-3F89-1C69-E0BEC47365A0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14" creationId="{35102652-3155-C1BB-D6FC-D824C93A5A00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15" creationId="{8AFE174A-83DF-0949-6EF5-6A6073888E2B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16" creationId="{752DA940-32B9-6186-AB3A-85F6430D53C9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17" creationId="{501F0809-1791-B04F-0A95-BBAA4E5D3433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18" creationId="{841485FC-A26C-759D-D93E-DB7906887010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19" creationId="{7BC58084-6417-B88E-CBDE-5F0A639741A9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21" creationId="{19FD3977-D891-5BF9-1D4F-C007449FFCDB}"/>
          </ac:spMkLst>
        </pc:spChg>
        <pc:spChg chg="add mod">
          <ac:chgData name="Sabine Leutenecker" userId="9de1011a600af820" providerId="LiveId" clId="{4C1D3160-D0B5-4FED-9FDC-89E4E29324E3}" dt="2023-09-10T10:05:11.777" v="4483" actId="1035"/>
          <ac:spMkLst>
            <pc:docMk/>
            <pc:sldMk cId="2138198591" sldId="675"/>
            <ac:spMk id="22" creationId="{0A353463-7A2C-C2C0-ECA5-0C2DA8B4CFFC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23" creationId="{494D3592-3673-7FD7-A353-7B8821DF49A2}"/>
          </ac:spMkLst>
        </pc:spChg>
        <pc:spChg chg="add mod">
          <ac:chgData name="Sabine Leutenecker" userId="9de1011a600af820" providerId="LiveId" clId="{4C1D3160-D0B5-4FED-9FDC-89E4E29324E3}" dt="2023-09-10T10:05:11.777" v="4483" actId="1035"/>
          <ac:spMkLst>
            <pc:docMk/>
            <pc:sldMk cId="2138198591" sldId="675"/>
            <ac:spMk id="24" creationId="{EA2444EC-0B40-F1F3-7A5D-6CEEACEAEB6C}"/>
          </ac:spMkLst>
        </pc:spChg>
        <pc:spChg chg="mod">
          <ac:chgData name="Sabine Leutenecker" userId="9de1011a600af820" providerId="LiveId" clId="{4C1D3160-D0B5-4FED-9FDC-89E4E29324E3}" dt="2023-09-10T09:56:50.466" v="3497" actId="1036"/>
          <ac:spMkLst>
            <pc:docMk/>
            <pc:sldMk cId="2138198591" sldId="675"/>
            <ac:spMk id="25" creationId="{408CDDE9-CD50-3FAA-F68A-218B5D2006A2}"/>
          </ac:spMkLst>
        </pc:spChg>
        <pc:spChg chg="mod">
          <ac:chgData name="Sabine Leutenecker" userId="9de1011a600af820" providerId="LiveId" clId="{4C1D3160-D0B5-4FED-9FDC-89E4E29324E3}" dt="2023-09-10T09:57:04.052" v="3581" actId="1038"/>
          <ac:spMkLst>
            <pc:docMk/>
            <pc:sldMk cId="2138198591" sldId="675"/>
            <ac:spMk id="26" creationId="{BAC3FBE2-9398-885E-E4D9-9F9BCDBFF747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27" creationId="{CEFEEE03-D573-558B-AEA6-2F93070BB8CC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28" creationId="{82F6196C-5254-AA3B-9830-8BB6144F8882}"/>
          </ac:spMkLst>
        </pc:spChg>
        <pc:spChg chg="add mod">
          <ac:chgData name="Sabine Leutenecker" userId="9de1011a600af820" providerId="LiveId" clId="{4C1D3160-D0B5-4FED-9FDC-89E4E29324E3}" dt="2023-09-10T10:05:32.357" v="4545" actId="20577"/>
          <ac:spMkLst>
            <pc:docMk/>
            <pc:sldMk cId="2138198591" sldId="675"/>
            <ac:spMk id="29" creationId="{7B0C6AF3-9F84-5BD8-8AE0-BB6CD3374D21}"/>
          </ac:spMkLst>
        </pc:spChg>
        <pc:spChg chg="add mod">
          <ac:chgData name="Sabine Leutenecker" userId="9de1011a600af820" providerId="LiveId" clId="{4C1D3160-D0B5-4FED-9FDC-89E4E29324E3}" dt="2023-09-10T10:03:54.677" v="4366" actId="20577"/>
          <ac:spMkLst>
            <pc:docMk/>
            <pc:sldMk cId="2138198591" sldId="675"/>
            <ac:spMk id="31" creationId="{DC790E34-0F27-0026-D9C5-13E330D37A8A}"/>
          </ac:spMkLst>
        </pc:spChg>
        <pc:spChg chg="add mod">
          <ac:chgData name="Sabine Leutenecker" userId="9de1011a600af820" providerId="LiveId" clId="{4C1D3160-D0B5-4FED-9FDC-89E4E29324E3}" dt="2023-09-10T10:04:15.799" v="4370" actId="5793"/>
          <ac:spMkLst>
            <pc:docMk/>
            <pc:sldMk cId="2138198591" sldId="675"/>
            <ac:spMk id="32" creationId="{6EC217A8-82CD-4EC7-8C96-0458372FACB2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33" creationId="{0B94DF11-BBE5-1600-3BAE-9222FD8F19F0}"/>
          </ac:spMkLst>
        </pc:spChg>
        <pc:spChg chg="del">
          <ac:chgData name="Sabine Leutenecker" userId="9de1011a600af820" providerId="LiveId" clId="{4C1D3160-D0B5-4FED-9FDC-89E4E29324E3}" dt="2023-09-10T10:00:43.648" v="4024" actId="478"/>
          <ac:spMkLst>
            <pc:docMk/>
            <pc:sldMk cId="2138198591" sldId="675"/>
            <ac:spMk id="34" creationId="{2F951156-C63F-40A5-BC3E-74116A55850E}"/>
          </ac:spMkLst>
        </pc:spChg>
        <pc:spChg chg="mod">
          <ac:chgData name="Sabine Leutenecker" userId="9de1011a600af820" providerId="LiveId" clId="{4C1D3160-D0B5-4FED-9FDC-89E4E29324E3}" dt="2023-09-10T09:59:26.296" v="3794" actId="5793"/>
          <ac:spMkLst>
            <pc:docMk/>
            <pc:sldMk cId="2138198591" sldId="675"/>
            <ac:spMk id="35" creationId="{FF974881-2404-2DBB-410E-6EB065BED30E}"/>
          </ac:spMkLst>
        </pc:spChg>
        <pc:spChg chg="mod">
          <ac:chgData name="Sabine Leutenecker" userId="9de1011a600af820" providerId="LiveId" clId="{4C1D3160-D0B5-4FED-9FDC-89E4E29324E3}" dt="2023-09-10T09:57:53.404" v="3773" actId="20577"/>
          <ac:spMkLst>
            <pc:docMk/>
            <pc:sldMk cId="2138198591" sldId="675"/>
            <ac:spMk id="36" creationId="{DB5F696D-BFF8-0B68-91AA-6217656426F5}"/>
          </ac:spMkLst>
        </pc:spChg>
        <pc:spChg chg="mod">
          <ac:chgData name="Sabine Leutenecker" userId="9de1011a600af820" providerId="LiveId" clId="{4C1D3160-D0B5-4FED-9FDC-89E4E29324E3}" dt="2023-09-10T10:00:13.557" v="3940" actId="20577"/>
          <ac:spMkLst>
            <pc:docMk/>
            <pc:sldMk cId="2138198591" sldId="675"/>
            <ac:spMk id="37" creationId="{C8310836-A521-B754-8908-1686613FF931}"/>
          </ac:spMkLst>
        </pc:spChg>
        <pc:spChg chg="mod">
          <ac:chgData name="Sabine Leutenecker" userId="9de1011a600af820" providerId="LiveId" clId="{4C1D3160-D0B5-4FED-9FDC-89E4E29324E3}" dt="2023-09-10T10:02:28.187" v="4249" actId="20577"/>
          <ac:spMkLst>
            <pc:docMk/>
            <pc:sldMk cId="2138198591" sldId="675"/>
            <ac:spMk id="38" creationId="{A1194B32-9E63-D7D7-C77A-367A8F86CDEE}"/>
          </ac:spMkLst>
        </pc:spChg>
        <pc:spChg chg="add mod">
          <ac:chgData name="Sabine Leutenecker" userId="9de1011a600af820" providerId="LiveId" clId="{4C1D3160-D0B5-4FED-9FDC-89E4E29324E3}" dt="2023-09-10T10:06:37.759" v="4639" actId="20577"/>
          <ac:spMkLst>
            <pc:docMk/>
            <pc:sldMk cId="2138198591" sldId="675"/>
            <ac:spMk id="39" creationId="{C51E21DC-847E-2E0C-7669-347DD927C33C}"/>
          </ac:spMkLst>
        </pc:spChg>
        <pc:spChg chg="add mod">
          <ac:chgData name="Sabine Leutenecker" userId="9de1011a600af820" providerId="LiveId" clId="{4C1D3160-D0B5-4FED-9FDC-89E4E29324E3}" dt="2023-09-10T10:07:15.221" v="4778" actId="20577"/>
          <ac:spMkLst>
            <pc:docMk/>
            <pc:sldMk cId="2138198591" sldId="675"/>
            <ac:spMk id="40" creationId="{5343CD41-76AC-371B-9397-9DBD0E98FC95}"/>
          </ac:spMkLst>
        </pc:spChg>
        <pc:spChg chg="add mod">
          <ac:chgData name="Sabine Leutenecker" userId="9de1011a600af820" providerId="LiveId" clId="{4C1D3160-D0B5-4FED-9FDC-89E4E29324E3}" dt="2023-09-10T10:07:42.107" v="4870" actId="20577"/>
          <ac:spMkLst>
            <pc:docMk/>
            <pc:sldMk cId="2138198591" sldId="675"/>
            <ac:spMk id="41" creationId="{5E73826E-05CD-F6EE-72C9-63F678E8E52D}"/>
          </ac:spMkLst>
        </pc:spChg>
        <pc:spChg chg="add mod">
          <ac:chgData name="Sabine Leutenecker" userId="9de1011a600af820" providerId="LiveId" clId="{4C1D3160-D0B5-4FED-9FDC-89E4E29324E3}" dt="2023-09-10T10:08:01.200" v="4872" actId="1076"/>
          <ac:spMkLst>
            <pc:docMk/>
            <pc:sldMk cId="2138198591" sldId="675"/>
            <ac:spMk id="42" creationId="{3A8AC53A-261D-E424-DA22-724644BD02A4}"/>
          </ac:spMkLst>
        </pc:spChg>
        <pc:spChg chg="add mod">
          <ac:chgData name="Sabine Leutenecker" userId="9de1011a600af820" providerId="LiveId" clId="{4C1D3160-D0B5-4FED-9FDC-89E4E29324E3}" dt="2023-09-10T10:08:15.944" v="4928" actId="20577"/>
          <ac:spMkLst>
            <pc:docMk/>
            <pc:sldMk cId="2138198591" sldId="675"/>
            <ac:spMk id="43" creationId="{DF44D42C-8216-6BC4-5F0D-805258B01CEA}"/>
          </ac:spMkLst>
        </pc:spChg>
        <pc:spChg chg="add mod">
          <ac:chgData name="Sabine Leutenecker" userId="9de1011a600af820" providerId="LiveId" clId="{4C1D3160-D0B5-4FED-9FDC-89E4E29324E3}" dt="2023-09-10T10:08:23.250" v="4930" actId="1037"/>
          <ac:spMkLst>
            <pc:docMk/>
            <pc:sldMk cId="2138198591" sldId="675"/>
            <ac:spMk id="44" creationId="{6097E641-F72B-8BC6-68D3-59FF1B253E96}"/>
          </ac:spMkLst>
        </pc:spChg>
        <pc:spChg chg="add mod">
          <ac:chgData name="Sabine Leutenecker" userId="9de1011a600af820" providerId="LiveId" clId="{4C1D3160-D0B5-4FED-9FDC-89E4E29324E3}" dt="2023-09-10T10:09:06.398" v="5083" actId="1035"/>
          <ac:spMkLst>
            <pc:docMk/>
            <pc:sldMk cId="2138198591" sldId="675"/>
            <ac:spMk id="45" creationId="{A4E6AF31-FD22-1151-A68A-715FCD12C576}"/>
          </ac:spMkLst>
        </pc:spChg>
        <pc:spChg chg="add mod">
          <ac:chgData name="Sabine Leutenecker" userId="9de1011a600af820" providerId="LiveId" clId="{4C1D3160-D0B5-4FED-9FDC-89E4E29324E3}" dt="2023-09-10T10:09:20.497" v="5131" actId="20577"/>
          <ac:spMkLst>
            <pc:docMk/>
            <pc:sldMk cId="2138198591" sldId="675"/>
            <ac:spMk id="46" creationId="{3D7863C9-25E0-4DAC-9FF1-9F6CB570E5EF}"/>
          </ac:spMkLst>
        </pc:spChg>
        <pc:spChg chg="add mod">
          <ac:chgData name="Sabine Leutenecker" userId="9de1011a600af820" providerId="LiveId" clId="{4C1D3160-D0B5-4FED-9FDC-89E4E29324E3}" dt="2023-09-10T10:10:00.546" v="5227" actId="20577"/>
          <ac:spMkLst>
            <pc:docMk/>
            <pc:sldMk cId="2138198591" sldId="675"/>
            <ac:spMk id="47" creationId="{89D4F555-2620-41D4-71FF-3217A1224CFF}"/>
          </ac:spMkLst>
        </pc:spChg>
        <pc:spChg chg="add mod">
          <ac:chgData name="Sabine Leutenecker" userId="9de1011a600af820" providerId="LiveId" clId="{4C1D3160-D0B5-4FED-9FDC-89E4E29324E3}" dt="2023-09-10T10:10:40.889" v="5269" actId="20577"/>
          <ac:spMkLst>
            <pc:docMk/>
            <pc:sldMk cId="2138198591" sldId="675"/>
            <ac:spMk id="48" creationId="{EEA41BA6-EC9A-F874-C65E-085249B72D8A}"/>
          </ac:spMkLst>
        </pc:spChg>
        <pc:spChg chg="add del mod">
          <ac:chgData name="Sabine Leutenecker" userId="9de1011a600af820" providerId="LiveId" clId="{4C1D3160-D0B5-4FED-9FDC-89E4E29324E3}" dt="2023-09-10T10:14:02.088" v="5642" actId="478"/>
          <ac:spMkLst>
            <pc:docMk/>
            <pc:sldMk cId="2138198591" sldId="675"/>
            <ac:spMk id="49" creationId="{22FB7DC8-546E-DC47-5626-3023C9CFCA6A}"/>
          </ac:spMkLst>
        </pc:spChg>
        <pc:spChg chg="add mod">
          <ac:chgData name="Sabine Leutenecker" userId="9de1011a600af820" providerId="LiveId" clId="{4C1D3160-D0B5-4FED-9FDC-89E4E29324E3}" dt="2023-09-10T10:12:32.926" v="5379" actId="571"/>
          <ac:spMkLst>
            <pc:docMk/>
            <pc:sldMk cId="2138198591" sldId="675"/>
            <ac:spMk id="50" creationId="{140D8C62-4AC5-A772-5D9C-A5F05032B402}"/>
          </ac:spMkLst>
        </pc:spChg>
        <pc:spChg chg="add mod">
          <ac:chgData name="Sabine Leutenecker" userId="9de1011a600af820" providerId="LiveId" clId="{4C1D3160-D0B5-4FED-9FDC-89E4E29324E3}" dt="2023-09-10T10:13:00.399" v="5487" actId="5793"/>
          <ac:spMkLst>
            <pc:docMk/>
            <pc:sldMk cId="2138198591" sldId="675"/>
            <ac:spMk id="51" creationId="{E5600406-5AF4-67CF-CBDF-953A13F20BCE}"/>
          </ac:spMkLst>
        </pc:spChg>
        <pc:spChg chg="add mod">
          <ac:chgData name="Sabine Leutenecker" userId="9de1011a600af820" providerId="LiveId" clId="{4C1D3160-D0B5-4FED-9FDC-89E4E29324E3}" dt="2023-09-10T10:13:24.529" v="5576" actId="20577"/>
          <ac:spMkLst>
            <pc:docMk/>
            <pc:sldMk cId="2138198591" sldId="675"/>
            <ac:spMk id="52" creationId="{47CE5599-017B-CC39-EF31-81B76CC2F274}"/>
          </ac:spMkLst>
        </pc:spChg>
        <pc:spChg chg="add del mod">
          <ac:chgData name="Sabine Leutenecker" userId="9de1011a600af820" providerId="LiveId" clId="{4C1D3160-D0B5-4FED-9FDC-89E4E29324E3}" dt="2023-09-10T10:13:49.932" v="5637" actId="478"/>
          <ac:spMkLst>
            <pc:docMk/>
            <pc:sldMk cId="2138198591" sldId="675"/>
            <ac:spMk id="53" creationId="{EFBCF458-4010-88FD-DFE0-D6D2F9EA593F}"/>
          </ac:spMkLst>
        </pc:spChg>
        <pc:spChg chg="add del mod">
          <ac:chgData name="Sabine Leutenecker" userId="9de1011a600af820" providerId="LiveId" clId="{4C1D3160-D0B5-4FED-9FDC-89E4E29324E3}" dt="2023-09-10T10:13:54.747" v="5639" actId="478"/>
          <ac:spMkLst>
            <pc:docMk/>
            <pc:sldMk cId="2138198591" sldId="675"/>
            <ac:spMk id="54" creationId="{A334B39D-795C-3A4B-8BD1-4408E6A76BCD}"/>
          </ac:spMkLst>
        </pc:spChg>
        <pc:spChg chg="add mod">
          <ac:chgData name="Sabine Leutenecker" userId="9de1011a600af820" providerId="LiveId" clId="{4C1D3160-D0B5-4FED-9FDC-89E4E29324E3}" dt="2023-09-10T10:14:00.684" v="5641" actId="1076"/>
          <ac:spMkLst>
            <pc:docMk/>
            <pc:sldMk cId="2138198591" sldId="675"/>
            <ac:spMk id="55" creationId="{88ACA519-7C8D-5BBF-57F9-36B37A53A6B5}"/>
          </ac:spMkLst>
        </pc:spChg>
        <pc:cxnChg chg="add mod">
          <ac:chgData name="Sabine Leutenecker" userId="9de1011a600af820" providerId="LiveId" clId="{4C1D3160-D0B5-4FED-9FDC-89E4E29324E3}" dt="2023-09-10T09:59:42.138" v="3905" actId="1038"/>
          <ac:cxnSpMkLst>
            <pc:docMk/>
            <pc:sldMk cId="2138198591" sldId="675"/>
            <ac:cxnSpMk id="8" creationId="{4AC2B77D-7041-D515-4F6A-8902C45AF052}"/>
          </ac:cxnSpMkLst>
        </pc:cxnChg>
        <pc:cxnChg chg="mod">
          <ac:chgData name="Sabine Leutenecker" userId="9de1011a600af820" providerId="LiveId" clId="{4C1D3160-D0B5-4FED-9FDC-89E4E29324E3}" dt="2023-09-10T09:57:23.551" v="3668" actId="14100"/>
          <ac:cxnSpMkLst>
            <pc:docMk/>
            <pc:sldMk cId="2138198591" sldId="675"/>
            <ac:cxnSpMk id="9" creationId="{8F0E4849-88B7-9EAC-921F-490AB497CFE0}"/>
          </ac:cxnSpMkLst>
        </pc:cxnChg>
        <pc:cxnChg chg="add del mod">
          <ac:chgData name="Sabine Leutenecker" userId="9de1011a600af820" providerId="LiveId" clId="{4C1D3160-D0B5-4FED-9FDC-89E4E29324E3}" dt="2023-09-10T10:00:52.004" v="4026" actId="478"/>
          <ac:cxnSpMkLst>
            <pc:docMk/>
            <pc:sldMk cId="2138198591" sldId="675"/>
            <ac:cxnSpMk id="20" creationId="{A01341F5-BF45-08FF-D75B-BCEA2D360539}"/>
          </ac:cxnSpMkLst>
        </pc:cxnChg>
        <pc:cxnChg chg="del">
          <ac:chgData name="Sabine Leutenecker" userId="9de1011a600af820" providerId="LiveId" clId="{4C1D3160-D0B5-4FED-9FDC-89E4E29324E3}" dt="2023-09-10T10:10:56.287" v="5270" actId="478"/>
          <ac:cxnSpMkLst>
            <pc:docMk/>
            <pc:sldMk cId="2138198591" sldId="675"/>
            <ac:cxnSpMk id="30" creationId="{909A1D85-6377-6F7F-2A3E-BC66B913F108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22EA888-9F92-42AB-9415-B6E3F5F4ED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1F5DB41-0BEC-4010-9CA0-8AED454E9D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77BFB-2A27-47F3-B947-A09D1C091104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1E2BD12-486A-4D97-9ADA-A8A4446BA9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81358"/>
            <a:ext cx="2945659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3648E2-7AAA-4401-9098-0A2A99A5585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81358"/>
            <a:ext cx="2945659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0FE97-C1AE-456C-9C01-3EF6807CAC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373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077A6-9587-43D6-B330-8677C46BE97D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1247775"/>
            <a:ext cx="59880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803934"/>
            <a:ext cx="5438140" cy="393049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81358"/>
            <a:ext cx="2945659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81358"/>
            <a:ext cx="2945659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634D6-B28C-46F5-B708-C33B899E40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0765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5088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9098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42262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9336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57487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9974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5277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8720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45200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54852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9383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79007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34778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97279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5073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6240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1167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8951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335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428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1143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634D6-B28C-46F5-B708-C33B899E404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4108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4404" y="2312235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rgbClr val="004F9F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8909" y="3827504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rgbClr val="004F9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11" name="Ellipse 10"/>
          <p:cNvSpPr/>
          <p:nvPr userDrawn="1"/>
        </p:nvSpPr>
        <p:spPr>
          <a:xfrm>
            <a:off x="7349307" y="0"/>
            <a:ext cx="1944000" cy="1944000"/>
          </a:xfrm>
          <a:prstGeom prst="ellipse">
            <a:avLst/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14" name="Kreis 13"/>
          <p:cNvSpPr/>
          <p:nvPr userDrawn="1"/>
        </p:nvSpPr>
        <p:spPr>
          <a:xfrm rot="5400000">
            <a:off x="11228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5" name="Kreis 14"/>
          <p:cNvSpPr/>
          <p:nvPr userDrawn="1"/>
        </p:nvSpPr>
        <p:spPr>
          <a:xfrm rot="5400000">
            <a:off x="10256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6" name="Kreis 15"/>
          <p:cNvSpPr/>
          <p:nvPr userDrawn="1"/>
        </p:nvSpPr>
        <p:spPr>
          <a:xfrm rot="16200000">
            <a:off x="8312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8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elfolie">
    <p:bg>
      <p:bgPr>
        <a:solidFill>
          <a:srgbClr val="004F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000" y="2281238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000" y="3796507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  <p:sp>
        <p:nvSpPr>
          <p:cNvPr id="6" name="Kreis 5"/>
          <p:cNvSpPr/>
          <p:nvPr userDrawn="1"/>
        </p:nvSpPr>
        <p:spPr>
          <a:xfrm>
            <a:off x="-3238849" y="-3240000"/>
            <a:ext cx="6480000" cy="6480000"/>
          </a:xfrm>
          <a:prstGeom prst="pie">
            <a:avLst>
              <a:gd name="adj1" fmla="val 0"/>
              <a:gd name="adj2" fmla="val 5403244"/>
            </a:avLst>
          </a:prstGeom>
          <a:solidFill>
            <a:srgbClr val="4F90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59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elfolie">
    <p:bg>
      <p:bgPr>
        <a:solidFill>
          <a:srgbClr val="F39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000" y="2281238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000" y="3796507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  <p:sp>
        <p:nvSpPr>
          <p:cNvPr id="6" name="Kreis 5"/>
          <p:cNvSpPr/>
          <p:nvPr userDrawn="1"/>
        </p:nvSpPr>
        <p:spPr>
          <a:xfrm>
            <a:off x="-3238849" y="-3240000"/>
            <a:ext cx="6480000" cy="6480000"/>
          </a:xfrm>
          <a:prstGeom prst="pie">
            <a:avLst>
              <a:gd name="adj1" fmla="val 0"/>
              <a:gd name="adj2" fmla="val 5403244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43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elfolie">
    <p:bg>
      <p:bgPr>
        <a:solidFill>
          <a:srgbClr val="00AA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000" y="2281238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000" y="3796507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  <p:sp>
        <p:nvSpPr>
          <p:cNvPr id="6" name="Kreis 5"/>
          <p:cNvSpPr/>
          <p:nvPr userDrawn="1"/>
        </p:nvSpPr>
        <p:spPr>
          <a:xfrm>
            <a:off x="-3238849" y="-3240000"/>
            <a:ext cx="6480000" cy="6480000"/>
          </a:xfrm>
          <a:prstGeom prst="pie">
            <a:avLst>
              <a:gd name="adj1" fmla="val 0"/>
              <a:gd name="adj2" fmla="val 5403244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516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_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" y="0"/>
            <a:ext cx="8134352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2447" y="2066481"/>
            <a:ext cx="3138087" cy="1524444"/>
          </a:xfrm>
        </p:spPr>
        <p:txBody>
          <a:bodyPr/>
          <a:lstStyle>
            <a:lvl1pPr>
              <a:defRPr sz="3000" cap="all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C978E4A0-018C-4D9D-AA73-D8AD1AEB17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53395" y="3776353"/>
            <a:ext cx="3138087" cy="2175185"/>
          </a:xfrm>
        </p:spPr>
        <p:txBody>
          <a:bodyPr numCol="1" spc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653397" y="1032584"/>
            <a:ext cx="2776135" cy="1205346"/>
          </a:xfrm>
        </p:spPr>
        <p:txBody>
          <a:bodyPr anchor="ctr"/>
          <a:lstStyle>
            <a:lvl1pPr marL="0" indent="0">
              <a:lnSpc>
                <a:spcPct val="90000"/>
              </a:lnSpc>
              <a:buNone/>
              <a:defRPr sz="6000" b="1">
                <a:solidFill>
                  <a:srgbClr val="F39300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826101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_Kapiteltren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" y="0"/>
            <a:ext cx="877252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574" y="3963188"/>
            <a:ext cx="2651984" cy="714540"/>
          </a:xfrm>
        </p:spPr>
        <p:txBody>
          <a:bodyPr/>
          <a:lstStyle>
            <a:lvl1pPr>
              <a:defRPr sz="3000" cap="all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2573" y="1206830"/>
            <a:ext cx="2651984" cy="1205345"/>
          </a:xfrm>
        </p:spPr>
        <p:txBody>
          <a:bodyPr anchor="ctr"/>
          <a:lstStyle>
            <a:lvl1pPr marL="0" indent="0" algn="l">
              <a:lnSpc>
                <a:spcPct val="90000"/>
              </a:lnSpc>
              <a:buNone/>
              <a:defRPr sz="8000" b="1">
                <a:solidFill>
                  <a:srgbClr val="E4042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BFDB1D93-3E89-4014-897B-8F90BD7772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72572" y="4598044"/>
            <a:ext cx="2651984" cy="1944997"/>
          </a:xfrm>
        </p:spPr>
        <p:txBody>
          <a:bodyPr numCol="1" spc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Kreis 8"/>
          <p:cNvSpPr/>
          <p:nvPr userDrawn="1"/>
        </p:nvSpPr>
        <p:spPr>
          <a:xfrm rot="5400000">
            <a:off x="10572000" y="-1620000"/>
            <a:ext cx="3240000" cy="3240000"/>
          </a:xfrm>
          <a:prstGeom prst="pie">
            <a:avLst>
              <a:gd name="adj1" fmla="val 0"/>
              <a:gd name="adj2" fmla="val 5401337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143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_Kapiteltrenner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" y="0"/>
            <a:ext cx="877252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574" y="3963188"/>
            <a:ext cx="2651984" cy="714540"/>
          </a:xfrm>
        </p:spPr>
        <p:txBody>
          <a:bodyPr/>
          <a:lstStyle>
            <a:lvl1pPr>
              <a:defRPr sz="3000" cap="all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2573" y="1206830"/>
            <a:ext cx="2651984" cy="1205345"/>
          </a:xfrm>
        </p:spPr>
        <p:txBody>
          <a:bodyPr anchor="ctr"/>
          <a:lstStyle>
            <a:lvl1pPr marL="0" indent="0" algn="l">
              <a:lnSpc>
                <a:spcPct val="90000"/>
              </a:lnSpc>
              <a:buNone/>
              <a:defRPr sz="8000" b="1">
                <a:solidFill>
                  <a:srgbClr val="004F9F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BFDB1D93-3E89-4014-897B-8F90BD7772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72572" y="4598044"/>
            <a:ext cx="2651984" cy="1944997"/>
          </a:xfrm>
        </p:spPr>
        <p:txBody>
          <a:bodyPr numCol="1" spc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Kreis 8"/>
          <p:cNvSpPr/>
          <p:nvPr userDrawn="1"/>
        </p:nvSpPr>
        <p:spPr>
          <a:xfrm rot="5400000">
            <a:off x="10572000" y="-1620000"/>
            <a:ext cx="3240000" cy="3240000"/>
          </a:xfrm>
          <a:prstGeom prst="pie">
            <a:avLst>
              <a:gd name="adj1" fmla="val 0"/>
              <a:gd name="adj2" fmla="val 5401337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514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_Kapiteltrenn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" y="0"/>
            <a:ext cx="8772525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574" y="3963188"/>
            <a:ext cx="2651984" cy="714540"/>
          </a:xfrm>
        </p:spPr>
        <p:txBody>
          <a:bodyPr/>
          <a:lstStyle>
            <a:lvl1pPr>
              <a:defRPr sz="3000" cap="all" baseline="0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2573" y="1206830"/>
            <a:ext cx="2651984" cy="1205345"/>
          </a:xfrm>
        </p:spPr>
        <p:txBody>
          <a:bodyPr anchor="ctr"/>
          <a:lstStyle>
            <a:lvl1pPr marL="0" indent="0" algn="l">
              <a:lnSpc>
                <a:spcPct val="90000"/>
              </a:lnSpc>
              <a:buNone/>
              <a:defRPr sz="8000" b="1">
                <a:solidFill>
                  <a:srgbClr val="E4042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BFDB1D93-3E89-4014-897B-8F90BD7772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72572" y="4598044"/>
            <a:ext cx="2651984" cy="1944997"/>
          </a:xfrm>
        </p:spPr>
        <p:txBody>
          <a:bodyPr numCol="1" spc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Kreis 8"/>
          <p:cNvSpPr/>
          <p:nvPr userDrawn="1"/>
        </p:nvSpPr>
        <p:spPr>
          <a:xfrm rot="5400000">
            <a:off x="10572000" y="-1620000"/>
            <a:ext cx="3240000" cy="3240000"/>
          </a:xfrm>
          <a:prstGeom prst="pie">
            <a:avLst>
              <a:gd name="adj1" fmla="val 0"/>
              <a:gd name="adj2" fmla="val 5401337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59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_Kapiteltren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936F217F-9F9C-41D8-B6DF-71AEB2A68553}"/>
              </a:ext>
            </a:extLst>
          </p:cNvPr>
          <p:cNvSpPr/>
          <p:nvPr userDrawn="1"/>
        </p:nvSpPr>
        <p:spPr>
          <a:xfrm>
            <a:off x="-3" y="0"/>
            <a:ext cx="8134353" cy="6858000"/>
          </a:xfrm>
          <a:prstGeom prst="rect">
            <a:avLst/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236" y="1995488"/>
            <a:ext cx="5057140" cy="1433512"/>
          </a:xfrm>
        </p:spPr>
        <p:txBody>
          <a:bodyPr/>
          <a:lstStyle>
            <a:lvl1pPr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C978E4A0-018C-4D9D-AA73-D8AD1AEB17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67751" y="2024063"/>
            <a:ext cx="3156806" cy="3889375"/>
          </a:xfrm>
        </p:spPr>
        <p:txBody>
          <a:bodyPr numCol="1" spc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1010" y="756359"/>
            <a:ext cx="4077501" cy="1205346"/>
          </a:xfrm>
        </p:spPr>
        <p:txBody>
          <a:bodyPr anchor="ctr"/>
          <a:lstStyle>
            <a:lvl1pPr marL="0" indent="0">
              <a:lnSpc>
                <a:spcPct val="90000"/>
              </a:lnSpc>
              <a:buNone/>
              <a:defRPr sz="8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00</a:t>
            </a:r>
          </a:p>
        </p:txBody>
      </p:sp>
      <p:sp>
        <p:nvSpPr>
          <p:cNvPr id="6" name="Kreis 5"/>
          <p:cNvSpPr/>
          <p:nvPr userDrawn="1"/>
        </p:nvSpPr>
        <p:spPr>
          <a:xfrm rot="16200000">
            <a:off x="-2334548" y="4523455"/>
            <a:ext cx="4669089" cy="4669089"/>
          </a:xfrm>
          <a:prstGeom prst="pie">
            <a:avLst>
              <a:gd name="adj1" fmla="val 0"/>
              <a:gd name="adj2" fmla="val 5401337"/>
            </a:avLst>
          </a:prstGeom>
          <a:solidFill>
            <a:srgbClr val="4F90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5691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_Kapiteltren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936F217F-9F9C-41D8-B6DF-71AEB2A68553}"/>
              </a:ext>
            </a:extLst>
          </p:cNvPr>
          <p:cNvSpPr/>
          <p:nvPr userDrawn="1"/>
        </p:nvSpPr>
        <p:spPr>
          <a:xfrm>
            <a:off x="-3" y="0"/>
            <a:ext cx="8134353" cy="6858000"/>
          </a:xfrm>
          <a:prstGeom prst="rect">
            <a:avLst/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236" y="1995488"/>
            <a:ext cx="5057140" cy="1433512"/>
          </a:xfrm>
        </p:spPr>
        <p:txBody>
          <a:bodyPr/>
          <a:lstStyle>
            <a:lvl1pPr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C978E4A0-018C-4D9D-AA73-D8AD1AEB17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67751" y="2024063"/>
            <a:ext cx="3156806" cy="3889375"/>
          </a:xfrm>
        </p:spPr>
        <p:txBody>
          <a:bodyPr numCol="1" spc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1010" y="756359"/>
            <a:ext cx="4077501" cy="1205346"/>
          </a:xfrm>
        </p:spPr>
        <p:txBody>
          <a:bodyPr anchor="ctr"/>
          <a:lstStyle>
            <a:lvl1pPr marL="0" indent="0">
              <a:lnSpc>
                <a:spcPct val="90000"/>
              </a:lnSpc>
              <a:buNone/>
              <a:defRPr sz="8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00</a:t>
            </a:r>
          </a:p>
        </p:txBody>
      </p:sp>
      <p:sp>
        <p:nvSpPr>
          <p:cNvPr id="6" name="Kreis 5"/>
          <p:cNvSpPr/>
          <p:nvPr userDrawn="1"/>
        </p:nvSpPr>
        <p:spPr>
          <a:xfrm rot="16200000">
            <a:off x="-2334548" y="4523455"/>
            <a:ext cx="4669089" cy="4669089"/>
          </a:xfrm>
          <a:prstGeom prst="pie">
            <a:avLst>
              <a:gd name="adj1" fmla="val 0"/>
              <a:gd name="adj2" fmla="val 5401337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8655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_Kapiteltrenn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936F217F-9F9C-41D8-B6DF-71AEB2A68553}"/>
              </a:ext>
            </a:extLst>
          </p:cNvPr>
          <p:cNvSpPr/>
          <p:nvPr userDrawn="1"/>
        </p:nvSpPr>
        <p:spPr>
          <a:xfrm>
            <a:off x="-3" y="0"/>
            <a:ext cx="8134353" cy="6858000"/>
          </a:xfrm>
          <a:prstGeom prst="rect">
            <a:avLst/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236" y="1995488"/>
            <a:ext cx="5057140" cy="1433512"/>
          </a:xfrm>
        </p:spPr>
        <p:txBody>
          <a:bodyPr/>
          <a:lstStyle>
            <a:lvl1pPr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C978E4A0-018C-4D9D-AA73-D8AD1AEB17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67751" y="2024063"/>
            <a:ext cx="3156806" cy="3889375"/>
          </a:xfrm>
        </p:spPr>
        <p:txBody>
          <a:bodyPr numCol="1" spc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1010" y="756359"/>
            <a:ext cx="4077501" cy="1205346"/>
          </a:xfrm>
        </p:spPr>
        <p:txBody>
          <a:bodyPr anchor="ctr"/>
          <a:lstStyle>
            <a:lvl1pPr marL="0" indent="0">
              <a:lnSpc>
                <a:spcPct val="90000"/>
              </a:lnSpc>
              <a:buNone/>
              <a:defRPr sz="8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00</a:t>
            </a:r>
          </a:p>
        </p:txBody>
      </p:sp>
      <p:sp>
        <p:nvSpPr>
          <p:cNvPr id="6" name="Kreis 5"/>
          <p:cNvSpPr/>
          <p:nvPr userDrawn="1"/>
        </p:nvSpPr>
        <p:spPr>
          <a:xfrm rot="16200000">
            <a:off x="-2334548" y="4523455"/>
            <a:ext cx="4669089" cy="4669089"/>
          </a:xfrm>
          <a:prstGeom prst="pie">
            <a:avLst>
              <a:gd name="adj1" fmla="val 0"/>
              <a:gd name="adj2" fmla="val 5401337"/>
            </a:avLst>
          </a:prstGeom>
          <a:solidFill>
            <a:srgbClr val="9BC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7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4404" y="2312235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8909" y="3827504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11" name="Ellipse 10"/>
          <p:cNvSpPr/>
          <p:nvPr userDrawn="1"/>
        </p:nvSpPr>
        <p:spPr>
          <a:xfrm>
            <a:off x="7349307" y="0"/>
            <a:ext cx="1944000" cy="1944000"/>
          </a:xfrm>
          <a:prstGeom prst="ellipse">
            <a:avLst/>
          </a:prstGeom>
          <a:solidFill>
            <a:srgbClr val="4F9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14" name="Kreis 13"/>
          <p:cNvSpPr/>
          <p:nvPr userDrawn="1"/>
        </p:nvSpPr>
        <p:spPr>
          <a:xfrm rot="5400000">
            <a:off x="11228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5" name="Kreis 14"/>
          <p:cNvSpPr/>
          <p:nvPr userDrawn="1"/>
        </p:nvSpPr>
        <p:spPr>
          <a:xfrm rot="5400000">
            <a:off x="10256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6" name="Kreis 15"/>
          <p:cNvSpPr/>
          <p:nvPr userDrawn="1"/>
        </p:nvSpPr>
        <p:spPr>
          <a:xfrm rot="16200000">
            <a:off x="8312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4772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_Kapiteltren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" y="0"/>
            <a:ext cx="8772528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Ellipse 5"/>
          <p:cNvSpPr/>
          <p:nvPr userDrawn="1"/>
        </p:nvSpPr>
        <p:spPr>
          <a:xfrm>
            <a:off x="9058564" y="369504"/>
            <a:ext cx="2880000" cy="2880000"/>
          </a:xfrm>
          <a:prstGeom prst="ellipse">
            <a:avLst/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2573" y="1206831"/>
            <a:ext cx="2651984" cy="1205346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8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00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9172573" y="3427191"/>
            <a:ext cx="2651983" cy="1524372"/>
          </a:xfrm>
        </p:spPr>
        <p:txBody>
          <a:bodyPr anchor="b"/>
          <a:lstStyle>
            <a:lvl1pPr>
              <a:defRPr sz="3000" cap="all" baseline="0"/>
            </a:lvl1pPr>
          </a:lstStyle>
          <a:p>
            <a:r>
              <a:rPr lang="de-DE" dirty="0"/>
              <a:t>Titelmasterformat durch bearbeiten</a:t>
            </a:r>
            <a:endParaRPr lang="en-US" dirty="0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8AF6AE7F-9EF2-496A-A918-9479E7CCC2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72572" y="5094534"/>
            <a:ext cx="2651984" cy="1427036"/>
          </a:xfrm>
        </p:spPr>
        <p:txBody>
          <a:bodyPr/>
          <a:lstStyle/>
          <a:p>
            <a:r>
              <a:rPr lang="en-US" dirty="0" err="1"/>
              <a:t>Bulletpoint</a:t>
            </a:r>
            <a:r>
              <a:rPr lang="en-US" dirty="0"/>
              <a:t> in Berlin Type Regular 20 </a:t>
            </a:r>
            <a:r>
              <a:rPr lang="en-US" dirty="0" err="1"/>
              <a:t>pt</a:t>
            </a:r>
            <a:endParaRPr lang="en-US" dirty="0"/>
          </a:p>
          <a:p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estia</a:t>
            </a:r>
            <a:r>
              <a:rPr lang="en-US" dirty="0"/>
              <a:t> </a:t>
            </a:r>
            <a:r>
              <a:rPr lang="en-US" dirty="0" err="1"/>
              <a:t>dolupient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adestome</a:t>
            </a:r>
            <a:r>
              <a:rPr lang="en-US" dirty="0"/>
              <a:t> </a:t>
            </a:r>
            <a:r>
              <a:rPr lang="en-US" dirty="0" err="1"/>
              <a:t>ratatimus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05104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_Kapiteltren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" y="0"/>
            <a:ext cx="8772528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Ellipse 5"/>
          <p:cNvSpPr/>
          <p:nvPr userDrawn="1"/>
        </p:nvSpPr>
        <p:spPr>
          <a:xfrm>
            <a:off x="9058564" y="369504"/>
            <a:ext cx="2880000" cy="2880000"/>
          </a:xfrm>
          <a:prstGeom prst="ellipse">
            <a:avLst/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2573" y="1206831"/>
            <a:ext cx="2651984" cy="1205346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8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00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9172573" y="3427191"/>
            <a:ext cx="2651983" cy="1524372"/>
          </a:xfrm>
        </p:spPr>
        <p:txBody>
          <a:bodyPr anchor="b"/>
          <a:lstStyle>
            <a:lvl1pPr>
              <a:defRPr sz="3000" cap="all" baseline="0"/>
            </a:lvl1pPr>
          </a:lstStyle>
          <a:p>
            <a:r>
              <a:rPr lang="de-DE" dirty="0"/>
              <a:t>Titelmasterformat durch bearbeiten</a:t>
            </a:r>
            <a:endParaRPr lang="en-US" dirty="0"/>
          </a:p>
        </p:txBody>
      </p:sp>
      <p:sp>
        <p:nvSpPr>
          <p:cNvPr id="10" name="Textplatzhalter 4">
            <a:extLst>
              <a:ext uri="{FF2B5EF4-FFF2-40B4-BE49-F238E27FC236}">
                <a16:creationId xmlns:a16="http://schemas.microsoft.com/office/drawing/2014/main" id="{8AF6AE7F-9EF2-496A-A918-9479E7CCC2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72572" y="5094534"/>
            <a:ext cx="2651984" cy="1427036"/>
          </a:xfrm>
        </p:spPr>
        <p:txBody>
          <a:bodyPr/>
          <a:lstStyle/>
          <a:p>
            <a:r>
              <a:rPr lang="en-US" dirty="0" err="1"/>
              <a:t>Bulletpoint</a:t>
            </a:r>
            <a:r>
              <a:rPr lang="en-US" dirty="0"/>
              <a:t> in Berlin Type Regular 20 </a:t>
            </a:r>
            <a:r>
              <a:rPr lang="en-US" dirty="0" err="1"/>
              <a:t>pt</a:t>
            </a:r>
            <a:endParaRPr lang="en-US" dirty="0"/>
          </a:p>
          <a:p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estia</a:t>
            </a:r>
            <a:r>
              <a:rPr lang="en-US" dirty="0"/>
              <a:t> </a:t>
            </a:r>
            <a:r>
              <a:rPr lang="en-US" dirty="0" err="1"/>
              <a:t>dolupient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adestome</a:t>
            </a:r>
            <a:r>
              <a:rPr lang="en-US" dirty="0"/>
              <a:t> </a:t>
            </a:r>
            <a:r>
              <a:rPr lang="en-US" dirty="0" err="1"/>
              <a:t>ratatimus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31131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_Kapiteltrenn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" y="0"/>
            <a:ext cx="8772528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Ellipse 5"/>
          <p:cNvSpPr/>
          <p:nvPr userDrawn="1"/>
        </p:nvSpPr>
        <p:spPr>
          <a:xfrm>
            <a:off x="9058564" y="369504"/>
            <a:ext cx="2880000" cy="2880000"/>
          </a:xfrm>
          <a:prstGeom prst="ellipse">
            <a:avLst/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2573" y="1206831"/>
            <a:ext cx="2651984" cy="1205346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8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00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9172573" y="3427191"/>
            <a:ext cx="2651983" cy="1524372"/>
          </a:xfrm>
        </p:spPr>
        <p:txBody>
          <a:bodyPr anchor="b"/>
          <a:lstStyle>
            <a:lvl1pPr>
              <a:defRPr sz="3000" cap="all" baseline="0"/>
            </a:lvl1pPr>
          </a:lstStyle>
          <a:p>
            <a:r>
              <a:rPr lang="de-DE" dirty="0"/>
              <a:t>Titelmasterformat durch bearbeiten</a:t>
            </a:r>
            <a:endParaRPr lang="en-US" dirty="0"/>
          </a:p>
        </p:txBody>
      </p:sp>
      <p:sp>
        <p:nvSpPr>
          <p:cNvPr id="10" name="Textplatzhalter 4">
            <a:extLst>
              <a:ext uri="{FF2B5EF4-FFF2-40B4-BE49-F238E27FC236}">
                <a16:creationId xmlns:a16="http://schemas.microsoft.com/office/drawing/2014/main" id="{8AF6AE7F-9EF2-496A-A918-9479E7CCC2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72572" y="5094534"/>
            <a:ext cx="2651984" cy="1427036"/>
          </a:xfrm>
        </p:spPr>
        <p:txBody>
          <a:bodyPr/>
          <a:lstStyle/>
          <a:p>
            <a:r>
              <a:rPr lang="en-US" dirty="0" err="1"/>
              <a:t>Bulletpoint</a:t>
            </a:r>
            <a:r>
              <a:rPr lang="en-US" dirty="0"/>
              <a:t> in Berlin Type Regular 20 </a:t>
            </a:r>
            <a:r>
              <a:rPr lang="en-US" dirty="0" err="1"/>
              <a:t>pt</a:t>
            </a:r>
            <a:endParaRPr lang="en-US" dirty="0"/>
          </a:p>
          <a:p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estia</a:t>
            </a:r>
            <a:r>
              <a:rPr lang="en-US" dirty="0"/>
              <a:t> </a:t>
            </a:r>
            <a:r>
              <a:rPr lang="en-US" dirty="0" err="1"/>
              <a:t>dolupient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adestome</a:t>
            </a:r>
            <a:r>
              <a:rPr lang="en-US" dirty="0"/>
              <a:t> </a:t>
            </a:r>
            <a:r>
              <a:rPr lang="en-US" dirty="0" err="1"/>
              <a:t>ratatimus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20291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_Kapiteltren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" y="0"/>
            <a:ext cx="8772528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Kreis 6"/>
          <p:cNvSpPr/>
          <p:nvPr userDrawn="1"/>
        </p:nvSpPr>
        <p:spPr>
          <a:xfrm>
            <a:off x="8764810" y="-142970"/>
            <a:ext cx="3427190" cy="342719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EA2BB2C-7695-4650-8733-E760D9467D89}"/>
              </a:ext>
            </a:extLst>
          </p:cNvPr>
          <p:cNvSpPr/>
          <p:nvPr userDrawn="1"/>
        </p:nvSpPr>
        <p:spPr>
          <a:xfrm>
            <a:off x="8764804" y="0"/>
            <a:ext cx="3427057" cy="1590279"/>
          </a:xfrm>
          <a:prstGeom prst="rect">
            <a:avLst/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2573" y="1206831"/>
            <a:ext cx="2651984" cy="1205346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8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00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72573" y="3427191"/>
            <a:ext cx="2651983" cy="1524372"/>
          </a:xfrm>
        </p:spPr>
        <p:txBody>
          <a:bodyPr anchor="b"/>
          <a:lstStyle>
            <a:lvl1pPr>
              <a:defRPr sz="3000" cap="all" baseline="0"/>
            </a:lvl1pPr>
          </a:lstStyle>
          <a:p>
            <a:r>
              <a:rPr lang="de-DE" dirty="0"/>
              <a:t>Titelmasterformat durch bearbeiten</a:t>
            </a:r>
            <a:endParaRPr lang="en-US" dirty="0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8AF6AE7F-9EF2-496A-A918-9479E7CCC2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72572" y="5094534"/>
            <a:ext cx="2651984" cy="1427036"/>
          </a:xfrm>
        </p:spPr>
        <p:txBody>
          <a:bodyPr/>
          <a:lstStyle/>
          <a:p>
            <a:r>
              <a:rPr lang="en-US" dirty="0" err="1"/>
              <a:t>Bulletpoint</a:t>
            </a:r>
            <a:r>
              <a:rPr lang="en-US" dirty="0"/>
              <a:t> in Berlin Type Regular 20 </a:t>
            </a:r>
            <a:r>
              <a:rPr lang="en-US" dirty="0" err="1"/>
              <a:t>pt</a:t>
            </a:r>
            <a:endParaRPr lang="en-US" dirty="0"/>
          </a:p>
          <a:p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estia</a:t>
            </a:r>
            <a:r>
              <a:rPr lang="en-US" dirty="0"/>
              <a:t> </a:t>
            </a:r>
            <a:r>
              <a:rPr lang="en-US" dirty="0" err="1"/>
              <a:t>dolupient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adestome</a:t>
            </a:r>
            <a:r>
              <a:rPr lang="en-US" dirty="0"/>
              <a:t> </a:t>
            </a:r>
            <a:r>
              <a:rPr lang="en-US" dirty="0" err="1"/>
              <a:t>ratatimus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1633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_Kapiteltrenn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" y="0"/>
            <a:ext cx="8772528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Kreis 6"/>
          <p:cNvSpPr/>
          <p:nvPr userDrawn="1"/>
        </p:nvSpPr>
        <p:spPr>
          <a:xfrm>
            <a:off x="8764810" y="-142970"/>
            <a:ext cx="3427190" cy="342719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EA2BB2C-7695-4650-8733-E760D9467D89}"/>
              </a:ext>
            </a:extLst>
          </p:cNvPr>
          <p:cNvSpPr/>
          <p:nvPr userDrawn="1"/>
        </p:nvSpPr>
        <p:spPr>
          <a:xfrm>
            <a:off x="8764804" y="0"/>
            <a:ext cx="3427057" cy="1590279"/>
          </a:xfrm>
          <a:prstGeom prst="rect">
            <a:avLst/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2573" y="1206831"/>
            <a:ext cx="2651984" cy="1205346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8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00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9172573" y="3427191"/>
            <a:ext cx="2651983" cy="1524372"/>
          </a:xfrm>
        </p:spPr>
        <p:txBody>
          <a:bodyPr anchor="b"/>
          <a:lstStyle>
            <a:lvl1pPr>
              <a:defRPr sz="3000" cap="all" baseline="0"/>
            </a:lvl1pPr>
          </a:lstStyle>
          <a:p>
            <a:r>
              <a:rPr lang="de-DE" dirty="0"/>
              <a:t>Titelmasterformat durch bearbeiten</a:t>
            </a:r>
            <a:endParaRPr lang="en-US" dirty="0"/>
          </a:p>
        </p:txBody>
      </p:sp>
      <p:sp>
        <p:nvSpPr>
          <p:cNvPr id="10" name="Textplatzhalter 4">
            <a:extLst>
              <a:ext uri="{FF2B5EF4-FFF2-40B4-BE49-F238E27FC236}">
                <a16:creationId xmlns:a16="http://schemas.microsoft.com/office/drawing/2014/main" id="{8AF6AE7F-9EF2-496A-A918-9479E7CCC2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72572" y="5094534"/>
            <a:ext cx="2651984" cy="1427036"/>
          </a:xfrm>
        </p:spPr>
        <p:txBody>
          <a:bodyPr/>
          <a:lstStyle/>
          <a:p>
            <a:r>
              <a:rPr lang="en-US" dirty="0" err="1"/>
              <a:t>Bulletpoint</a:t>
            </a:r>
            <a:r>
              <a:rPr lang="en-US" dirty="0"/>
              <a:t> in Berlin Type Regular 20 </a:t>
            </a:r>
            <a:r>
              <a:rPr lang="en-US" dirty="0" err="1"/>
              <a:t>pt</a:t>
            </a:r>
            <a:endParaRPr lang="en-US" dirty="0"/>
          </a:p>
          <a:p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estia</a:t>
            </a:r>
            <a:r>
              <a:rPr lang="en-US" dirty="0"/>
              <a:t> </a:t>
            </a:r>
            <a:r>
              <a:rPr lang="en-US" dirty="0" err="1"/>
              <a:t>dolupient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adestome</a:t>
            </a:r>
            <a:r>
              <a:rPr lang="en-US" dirty="0"/>
              <a:t> </a:t>
            </a:r>
            <a:r>
              <a:rPr lang="en-US" dirty="0" err="1"/>
              <a:t>ratatimus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5148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_Kapiteltrenn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" y="0"/>
            <a:ext cx="8772528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7" name="Kreis 6"/>
          <p:cNvSpPr/>
          <p:nvPr userDrawn="1"/>
        </p:nvSpPr>
        <p:spPr>
          <a:xfrm>
            <a:off x="8764810" y="-142970"/>
            <a:ext cx="3427190" cy="342719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EA2BB2C-7695-4650-8733-E760D9467D89}"/>
              </a:ext>
            </a:extLst>
          </p:cNvPr>
          <p:cNvSpPr/>
          <p:nvPr userDrawn="1"/>
        </p:nvSpPr>
        <p:spPr>
          <a:xfrm>
            <a:off x="8764804" y="0"/>
            <a:ext cx="3427057" cy="1590279"/>
          </a:xfrm>
          <a:prstGeom prst="rect">
            <a:avLst/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C9B2FB-49B4-4AFC-A5BE-36E1E69B5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72573" y="1206831"/>
            <a:ext cx="2651984" cy="1205346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8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/>
              <a:t>00</a:t>
            </a: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9172573" y="3427191"/>
            <a:ext cx="2651983" cy="152437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1" kern="1200" cap="all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Titelmasterformat durch Klicken</a:t>
            </a:r>
            <a:endParaRPr lang="en-US" dirty="0"/>
          </a:p>
        </p:txBody>
      </p:sp>
      <p:sp>
        <p:nvSpPr>
          <p:cNvPr id="10" name="Textplatzhalter 4">
            <a:extLst>
              <a:ext uri="{FF2B5EF4-FFF2-40B4-BE49-F238E27FC236}">
                <a16:creationId xmlns:a16="http://schemas.microsoft.com/office/drawing/2014/main" id="{8AF6AE7F-9EF2-496A-A918-9479E7CCC2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72572" y="5094534"/>
            <a:ext cx="2651984" cy="1427036"/>
          </a:xfrm>
        </p:spPr>
        <p:txBody>
          <a:bodyPr/>
          <a:lstStyle/>
          <a:p>
            <a:r>
              <a:rPr lang="en-US" dirty="0" err="1"/>
              <a:t>Bulletpoint</a:t>
            </a:r>
            <a:r>
              <a:rPr lang="en-US" dirty="0"/>
              <a:t> in Berlin Type Regular 20 </a:t>
            </a:r>
            <a:r>
              <a:rPr lang="en-US" dirty="0" err="1"/>
              <a:t>pt</a:t>
            </a:r>
            <a:endParaRPr lang="en-US" dirty="0"/>
          </a:p>
          <a:p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estia</a:t>
            </a:r>
            <a:r>
              <a:rPr lang="en-US" dirty="0"/>
              <a:t> </a:t>
            </a:r>
            <a:r>
              <a:rPr lang="en-US" dirty="0" err="1"/>
              <a:t>dolupient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adestome</a:t>
            </a:r>
            <a:r>
              <a:rPr lang="en-US" dirty="0"/>
              <a:t> </a:t>
            </a:r>
            <a:r>
              <a:rPr lang="en-US" dirty="0" err="1"/>
              <a:t>ratatimus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80939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0F65D1A-BD38-4CCE-A00E-BE062FB92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57E2-B741-47DB-9EDB-1BD6B83D0AFD}" type="datetime1">
              <a:rPr lang="de-DE" smtClean="0"/>
              <a:t>26.10.2023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D485DB4-F902-42F9-9430-4A9700D7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Berlin, SenBJF: Pressetermin Förderauswahl Kita-Ausbau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9541BF-F514-4E50-B785-68537122C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073DE812-22F6-49E4-B754-747D11D9321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22415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2024064"/>
            <a:ext cx="5255684" cy="38893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0F65D1A-BD38-4CCE-A00E-BE062FB92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B82-514C-40B8-8AD8-70C73D9FA607}" type="datetime1">
              <a:rPr lang="de-DE" smtClean="0"/>
              <a:t>26.10.2023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D485DB4-F902-42F9-9430-4A9700D7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Berlin, SenBJF: Pressetermin Förderauswahl Kitaausbau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9541BF-F514-4E50-B785-68537122C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073DE812-22F6-49E4-B754-747D11D9321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54F48C0-A769-4284-B8F4-7BDBD6FCDBC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8616" y="2024064"/>
            <a:ext cx="5254096" cy="38893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1021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7025" y="667859"/>
            <a:ext cx="4865687" cy="1080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54F48C0-A769-4284-B8F4-7BDBD6FCDBC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677025" y="2024064"/>
            <a:ext cx="4865687" cy="38893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1770D616-8F5C-4818-9683-51B82A582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0"/>
            <a:ext cx="6096001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5148348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2024064"/>
            <a:ext cx="5448300" cy="38893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0F65D1A-BD38-4CCE-A00E-BE062FB92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DED0-847A-47E7-9B38-5AFC525904A0}" type="datetime1">
              <a:rPr lang="de-DE" smtClean="0"/>
              <a:t>26.10.2023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D485DB4-F902-42F9-9430-4A9700D7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Berlin, SenBJF: Pressetermin Förderauswahl Kitaausbau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9541BF-F514-4E50-B785-68537122C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073DE812-22F6-49E4-B754-747D11D9321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Bildplatzhalter 5">
            <a:extLst>
              <a:ext uri="{FF2B5EF4-FFF2-40B4-BE49-F238E27FC236}">
                <a16:creationId xmlns:a16="http://schemas.microsoft.com/office/drawing/2014/main" id="{F0F5103F-E3A3-4D5B-A739-18DD3F45D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47933" y="2063751"/>
            <a:ext cx="4794780" cy="360362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56601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folie">
    <p:bg>
      <p:bgPr>
        <a:solidFill>
          <a:srgbClr val="F39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4404" y="2312235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8909" y="3827504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11" name="Ellipse 10"/>
          <p:cNvSpPr/>
          <p:nvPr userDrawn="1"/>
        </p:nvSpPr>
        <p:spPr>
          <a:xfrm>
            <a:off x="7349307" y="0"/>
            <a:ext cx="1944000" cy="1944000"/>
          </a:xfrm>
          <a:prstGeom prst="ellipse">
            <a:avLst/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14" name="Kreis 13"/>
          <p:cNvSpPr/>
          <p:nvPr userDrawn="1"/>
        </p:nvSpPr>
        <p:spPr>
          <a:xfrm rot="5400000">
            <a:off x="11228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4F90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5" name="Kreis 14"/>
          <p:cNvSpPr/>
          <p:nvPr userDrawn="1"/>
        </p:nvSpPr>
        <p:spPr>
          <a:xfrm rot="5400000">
            <a:off x="10256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E405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6" name="Kreis 15"/>
          <p:cNvSpPr/>
          <p:nvPr userDrawn="1"/>
        </p:nvSpPr>
        <p:spPr>
          <a:xfrm rot="16200000">
            <a:off x="8312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2383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(ob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5">
            <a:extLst>
              <a:ext uri="{FF2B5EF4-FFF2-40B4-BE49-F238E27FC236}">
                <a16:creationId xmlns:a16="http://schemas.microsoft.com/office/drawing/2014/main" id="{6AC12680-9825-47D5-83F4-DC394779B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" y="1"/>
            <a:ext cx="12192001" cy="2315843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699" y="2920811"/>
            <a:ext cx="10895013" cy="1008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0F65D1A-BD38-4CCE-A00E-BE062FB92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C563-C45D-4A26-B2A0-F54850B7AC5A}" type="datetime1">
              <a:rPr lang="de-DE" smtClean="0"/>
              <a:t>26.10.2023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D485DB4-F902-42F9-9430-4A9700D7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Berlin, SenBJF: Pressetermin Förderauswahl Kitaausbau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9541BF-F514-4E50-B785-68537122C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073DE812-22F6-49E4-B754-747D11D9321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C978E4A0-018C-4D9D-AA73-D8AD1AEB17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7700" y="4257676"/>
            <a:ext cx="10895012" cy="1655764"/>
          </a:xfrm>
        </p:spPr>
        <p:txBody>
          <a:bodyPr numCol="2" spcCol="28800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916469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506B-6DC3-44BA-8F77-DA2145A50597}" type="datetime1">
              <a:rPr lang="de-DE" smtClean="0"/>
              <a:t>26.10.2023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Berlin, SenBJF: Pressetermin Förderauswahl Kitaausbau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073DE812-22F6-49E4-B754-747D11D9321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289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>
              <a:defRPr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1DA1A5BC-4B3E-4471-B5A1-241BA355A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33A2-E1D3-40A5-BFFB-0E91AF473C6C}" type="datetime1">
              <a:rPr lang="de-DE" smtClean="0"/>
              <a:t>26.10.2023</a:t>
            </a:fld>
            <a:endParaRPr lang="de-DE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CD9EFE6A-1403-4906-BD2F-08A1976EF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Berlin, SenBJF: Pressetermin Förderauswahl Kitaausbau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27E6EE12-0E14-4C4E-A47E-A46E922C9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073DE812-22F6-49E4-B754-747D11D9321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5560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2BF801-7DBB-412B-A331-7A1DADC36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B2A8-214A-4EAB-9AB7-5D13C94DF1BA}" type="datetime1">
              <a:rPr lang="de-DE" smtClean="0"/>
              <a:t>26.10.2023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57C5F2-4E6C-4DF3-A256-A51CB88E4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Berlin, SenBJF: Pressetermin Förderauswahl Kitaausbau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50829A1-84BE-4323-8A58-BA6C669B2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073DE812-22F6-49E4-B754-747D11D9321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67887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59" y="979171"/>
            <a:ext cx="10643553" cy="1044892"/>
          </a:xfrm>
          <a:ln w="12700">
            <a:noFill/>
          </a:ln>
        </p:spPr>
        <p:txBody>
          <a:bodyPr lIns="0" tIns="0" rIns="0" bIns="0"/>
          <a:lstStyle>
            <a:lvl1pPr>
              <a:defRPr sz="3000" cap="none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sp>
        <p:nvSpPr>
          <p:cNvPr id="6" name="Ellipse 5"/>
          <p:cNvSpPr/>
          <p:nvPr userDrawn="1"/>
        </p:nvSpPr>
        <p:spPr>
          <a:xfrm>
            <a:off x="7349307" y="4914000"/>
            <a:ext cx="1944000" cy="1944000"/>
          </a:xfrm>
          <a:prstGeom prst="ellipse">
            <a:avLst/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7" name="Kreis 6"/>
          <p:cNvSpPr/>
          <p:nvPr userDrawn="1"/>
        </p:nvSpPr>
        <p:spPr>
          <a:xfrm rot="5400000">
            <a:off x="11228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5400000">
            <a:off x="10256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9" name="Kreis 8"/>
          <p:cNvSpPr/>
          <p:nvPr userDrawn="1"/>
        </p:nvSpPr>
        <p:spPr>
          <a:xfrm rot="16200000">
            <a:off x="8312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E405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900000" y="2239643"/>
            <a:ext cx="7272000" cy="1570357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69888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 userDrawn="1"/>
        </p:nvSpPr>
        <p:spPr>
          <a:xfrm>
            <a:off x="7349307" y="4914000"/>
            <a:ext cx="1944000" cy="1944000"/>
          </a:xfrm>
          <a:prstGeom prst="ellipse">
            <a:avLst/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7" name="Kreis 6"/>
          <p:cNvSpPr/>
          <p:nvPr userDrawn="1"/>
        </p:nvSpPr>
        <p:spPr>
          <a:xfrm rot="5400000">
            <a:off x="11228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5400000">
            <a:off x="10256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9" name="Kreis 8"/>
          <p:cNvSpPr/>
          <p:nvPr userDrawn="1"/>
        </p:nvSpPr>
        <p:spPr>
          <a:xfrm rot="16200000">
            <a:off x="8312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E405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99159" y="979171"/>
            <a:ext cx="10643553" cy="1044892"/>
          </a:xfrm>
          <a:ln w="12700">
            <a:noFill/>
          </a:ln>
        </p:spPr>
        <p:txBody>
          <a:bodyPr lIns="0" tIns="0" rIns="0" bIns="0"/>
          <a:lstStyle>
            <a:lvl1pPr>
              <a:defRPr sz="3000" cap="none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sp>
        <p:nvSpPr>
          <p:cNvPr id="11" name="Inhaltsplatzhalter 2"/>
          <p:cNvSpPr>
            <a:spLocks noGrp="1"/>
          </p:cNvSpPr>
          <p:nvPr>
            <p:ph idx="1"/>
          </p:nvPr>
        </p:nvSpPr>
        <p:spPr>
          <a:xfrm>
            <a:off x="900000" y="2239643"/>
            <a:ext cx="7272000" cy="157035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42879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59" y="979171"/>
            <a:ext cx="10643553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rgbClr val="004F9F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sp>
        <p:nvSpPr>
          <p:cNvPr id="6" name="Ellipse 5"/>
          <p:cNvSpPr/>
          <p:nvPr userDrawn="1"/>
        </p:nvSpPr>
        <p:spPr>
          <a:xfrm>
            <a:off x="7349307" y="4914000"/>
            <a:ext cx="1944000" cy="1944000"/>
          </a:xfrm>
          <a:prstGeom prst="ellipse">
            <a:avLst/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7" name="Kreis 6"/>
          <p:cNvSpPr/>
          <p:nvPr userDrawn="1"/>
        </p:nvSpPr>
        <p:spPr>
          <a:xfrm rot="5400000">
            <a:off x="11228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E40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5400000">
            <a:off x="10256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9" name="Kreis 8"/>
          <p:cNvSpPr/>
          <p:nvPr userDrawn="1"/>
        </p:nvSpPr>
        <p:spPr>
          <a:xfrm rot="16200000">
            <a:off x="8312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93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chlussfolie">
    <p:bg>
      <p:bgPr>
        <a:solidFill>
          <a:srgbClr val="004F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59" y="979171"/>
            <a:ext cx="10643553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sp>
        <p:nvSpPr>
          <p:cNvPr id="6" name="Ellipse 5"/>
          <p:cNvSpPr/>
          <p:nvPr userDrawn="1"/>
        </p:nvSpPr>
        <p:spPr>
          <a:xfrm>
            <a:off x="7349307" y="4914000"/>
            <a:ext cx="1944000" cy="1944000"/>
          </a:xfrm>
          <a:prstGeom prst="ellipse">
            <a:avLst/>
          </a:prstGeom>
          <a:solidFill>
            <a:srgbClr val="4F90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7" name="Kreis 6"/>
          <p:cNvSpPr/>
          <p:nvPr userDrawn="1"/>
        </p:nvSpPr>
        <p:spPr>
          <a:xfrm rot="5400000">
            <a:off x="11228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E40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5400000">
            <a:off x="10256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9" name="Kreis 8"/>
          <p:cNvSpPr/>
          <p:nvPr userDrawn="1"/>
        </p:nvSpPr>
        <p:spPr>
          <a:xfrm rot="16200000">
            <a:off x="8312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5715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Schlussfolie">
    <p:bg>
      <p:bgPr>
        <a:solidFill>
          <a:srgbClr val="F39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59" y="979171"/>
            <a:ext cx="10643553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sp>
        <p:nvSpPr>
          <p:cNvPr id="6" name="Ellipse 5"/>
          <p:cNvSpPr/>
          <p:nvPr userDrawn="1"/>
        </p:nvSpPr>
        <p:spPr>
          <a:xfrm>
            <a:off x="7349307" y="4914000"/>
            <a:ext cx="1944000" cy="1944000"/>
          </a:xfrm>
          <a:prstGeom prst="ellipse">
            <a:avLst/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7" name="Kreis 6"/>
          <p:cNvSpPr/>
          <p:nvPr userDrawn="1"/>
        </p:nvSpPr>
        <p:spPr>
          <a:xfrm rot="5400000">
            <a:off x="11228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4F90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5400000">
            <a:off x="10256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E40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9" name="Kreis 8"/>
          <p:cNvSpPr/>
          <p:nvPr userDrawn="1"/>
        </p:nvSpPr>
        <p:spPr>
          <a:xfrm rot="16200000">
            <a:off x="8312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6988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Schlussfolie">
    <p:bg>
      <p:bgPr>
        <a:solidFill>
          <a:srgbClr val="00AA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59" y="979171"/>
            <a:ext cx="10643553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sp>
        <p:nvSpPr>
          <p:cNvPr id="6" name="Ellipse 5"/>
          <p:cNvSpPr/>
          <p:nvPr userDrawn="1"/>
        </p:nvSpPr>
        <p:spPr>
          <a:xfrm>
            <a:off x="7349307" y="4914000"/>
            <a:ext cx="1944000" cy="1944000"/>
          </a:xfrm>
          <a:prstGeom prst="ellipse">
            <a:avLst/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7" name="Kreis 6"/>
          <p:cNvSpPr/>
          <p:nvPr userDrawn="1"/>
        </p:nvSpPr>
        <p:spPr>
          <a:xfrm rot="5400000">
            <a:off x="11228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5400000">
            <a:off x="10256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9" name="Kreis 8"/>
          <p:cNvSpPr/>
          <p:nvPr userDrawn="1"/>
        </p:nvSpPr>
        <p:spPr>
          <a:xfrm rot="16200000">
            <a:off x="8312653" y="491400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E40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23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elfolie">
    <p:bg>
      <p:bgPr>
        <a:solidFill>
          <a:srgbClr val="00AA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4404" y="2312235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8909" y="3827504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11" name="Ellipse 10"/>
          <p:cNvSpPr/>
          <p:nvPr userDrawn="1"/>
        </p:nvSpPr>
        <p:spPr>
          <a:xfrm>
            <a:off x="7349307" y="0"/>
            <a:ext cx="1944000" cy="1944000"/>
          </a:xfrm>
          <a:prstGeom prst="ellipse">
            <a:avLst/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14" name="Kreis 13"/>
          <p:cNvSpPr/>
          <p:nvPr userDrawn="1"/>
        </p:nvSpPr>
        <p:spPr>
          <a:xfrm rot="5400000">
            <a:off x="11228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5" name="Kreis 14"/>
          <p:cNvSpPr/>
          <p:nvPr userDrawn="1"/>
        </p:nvSpPr>
        <p:spPr>
          <a:xfrm rot="5400000">
            <a:off x="10256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6" name="Kreis 15"/>
          <p:cNvSpPr/>
          <p:nvPr userDrawn="1"/>
        </p:nvSpPr>
        <p:spPr>
          <a:xfrm rot="16200000">
            <a:off x="8312653" y="0"/>
            <a:ext cx="1944000" cy="1944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E40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2127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04869" y="2384108"/>
            <a:ext cx="7980362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rgbClr val="004F9F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6" name="Kreis 5"/>
          <p:cNvSpPr/>
          <p:nvPr userDrawn="1"/>
        </p:nvSpPr>
        <p:spPr>
          <a:xfrm rot="16200000">
            <a:off x="-1632996" y="564774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7" name="Kreis 6"/>
          <p:cNvSpPr/>
          <p:nvPr userDrawn="1"/>
        </p:nvSpPr>
        <p:spPr>
          <a:xfrm rot="10800000">
            <a:off x="1462168" y="5238000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>
            <a:off x="8301125" y="-1620001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8692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Schlussfolie">
    <p:bg>
      <p:bgPr>
        <a:solidFill>
          <a:srgbClr val="004F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04869" y="2384108"/>
            <a:ext cx="7980362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7" name="Kreis 6"/>
          <p:cNvSpPr/>
          <p:nvPr userDrawn="1"/>
        </p:nvSpPr>
        <p:spPr>
          <a:xfrm rot="10800000">
            <a:off x="1462168" y="5238000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>
            <a:off x="8301125" y="-1620001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9" name="Kreis 8"/>
          <p:cNvSpPr/>
          <p:nvPr userDrawn="1"/>
        </p:nvSpPr>
        <p:spPr>
          <a:xfrm rot="16200000">
            <a:off x="-1632996" y="564774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3606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Schlussfolie">
    <p:bg>
      <p:bgPr>
        <a:solidFill>
          <a:srgbClr val="F39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04869" y="2384108"/>
            <a:ext cx="7980362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7" name="Kreis 6"/>
          <p:cNvSpPr/>
          <p:nvPr userDrawn="1"/>
        </p:nvSpPr>
        <p:spPr>
          <a:xfrm rot="10800000">
            <a:off x="1462168" y="5238000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>
            <a:off x="8301125" y="-1620001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9" name="Kreis 8"/>
          <p:cNvSpPr/>
          <p:nvPr userDrawn="1"/>
        </p:nvSpPr>
        <p:spPr>
          <a:xfrm rot="16200000">
            <a:off x="-1632996" y="564774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521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Schlussfolie">
    <p:bg>
      <p:bgPr>
        <a:solidFill>
          <a:srgbClr val="00AA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7" name="Kreis 6"/>
          <p:cNvSpPr/>
          <p:nvPr userDrawn="1"/>
        </p:nvSpPr>
        <p:spPr>
          <a:xfrm rot="10800000">
            <a:off x="1462168" y="5238000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>
            <a:off x="8301125" y="-1620001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204869" y="2384108"/>
            <a:ext cx="7980362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sp>
        <p:nvSpPr>
          <p:cNvPr id="10" name="Kreis 9"/>
          <p:cNvSpPr/>
          <p:nvPr userDrawn="1"/>
        </p:nvSpPr>
        <p:spPr>
          <a:xfrm rot="16200000">
            <a:off x="-1632996" y="564774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451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67025" y="2384108"/>
            <a:ext cx="7980362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rgbClr val="004F9F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11" name="Kreis 10"/>
          <p:cNvSpPr/>
          <p:nvPr userDrawn="1"/>
        </p:nvSpPr>
        <p:spPr>
          <a:xfrm>
            <a:off x="-3240000" y="-3240000"/>
            <a:ext cx="6480000" cy="6480000"/>
          </a:xfrm>
          <a:prstGeom prst="pie">
            <a:avLst>
              <a:gd name="adj1" fmla="val 0"/>
              <a:gd name="adj2" fmla="val 5403244"/>
            </a:avLst>
          </a:prstGeom>
          <a:solidFill>
            <a:srgbClr val="E40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5218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Schlussfolie">
    <p:bg>
      <p:bgPr>
        <a:solidFill>
          <a:srgbClr val="004F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67025" y="2384108"/>
            <a:ext cx="7980362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11" name="Kreis 10"/>
          <p:cNvSpPr/>
          <p:nvPr userDrawn="1"/>
        </p:nvSpPr>
        <p:spPr>
          <a:xfrm>
            <a:off x="-3240000" y="-3240000"/>
            <a:ext cx="6480000" cy="6480000"/>
          </a:xfrm>
          <a:prstGeom prst="pie">
            <a:avLst>
              <a:gd name="adj1" fmla="val 0"/>
              <a:gd name="adj2" fmla="val 5403244"/>
            </a:avLst>
          </a:prstGeom>
          <a:solidFill>
            <a:srgbClr val="4F90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0849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Schlussfolie">
    <p:bg>
      <p:bgPr>
        <a:solidFill>
          <a:srgbClr val="F39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67025" y="2384108"/>
            <a:ext cx="7980362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11" name="Kreis 10"/>
          <p:cNvSpPr/>
          <p:nvPr userDrawn="1"/>
        </p:nvSpPr>
        <p:spPr>
          <a:xfrm>
            <a:off x="-3240000" y="-3240000"/>
            <a:ext cx="6480000" cy="6480000"/>
          </a:xfrm>
          <a:prstGeom prst="pie">
            <a:avLst>
              <a:gd name="adj1" fmla="val 0"/>
              <a:gd name="adj2" fmla="val 5403244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1154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Schlussfolie">
    <p:bg>
      <p:bgPr>
        <a:solidFill>
          <a:srgbClr val="00AA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67025" y="2384108"/>
            <a:ext cx="7980362" cy="1044892"/>
          </a:xfrm>
          <a:ln w="12700">
            <a:noFill/>
          </a:ln>
        </p:spPr>
        <p:txBody>
          <a:bodyPr lIns="0" tIns="0" rIns="0" bIns="0"/>
          <a:lstStyle>
            <a:lvl1pPr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TEXT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5533086"/>
            <a:ext cx="3219818" cy="644400"/>
          </a:xfrm>
          <a:prstGeom prst="rect">
            <a:avLst/>
          </a:prstGeom>
        </p:spPr>
      </p:pic>
      <p:sp>
        <p:nvSpPr>
          <p:cNvPr id="11" name="Kreis 10"/>
          <p:cNvSpPr/>
          <p:nvPr userDrawn="1"/>
        </p:nvSpPr>
        <p:spPr>
          <a:xfrm>
            <a:off x="-3240000" y="-3240000"/>
            <a:ext cx="6480000" cy="6480000"/>
          </a:xfrm>
          <a:prstGeom prst="pie">
            <a:avLst>
              <a:gd name="adj1" fmla="val 0"/>
              <a:gd name="adj2" fmla="val 5403244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38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096" y="2079760"/>
            <a:ext cx="7256463" cy="1356360"/>
          </a:xfrm>
        </p:spPr>
        <p:txBody>
          <a:bodyPr anchor="b"/>
          <a:lstStyle>
            <a:lvl1pPr algn="l">
              <a:defRPr lang="en-US" dirty="0">
                <a:solidFill>
                  <a:srgbClr val="004F9F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8096" y="3595029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  <p:sp>
        <p:nvSpPr>
          <p:cNvPr id="7" name="Kreis 6"/>
          <p:cNvSpPr/>
          <p:nvPr userDrawn="1"/>
        </p:nvSpPr>
        <p:spPr>
          <a:xfrm rot="16200000">
            <a:off x="-1632996" y="3026498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6" name="Kreis 15"/>
          <p:cNvSpPr/>
          <p:nvPr userDrawn="1"/>
        </p:nvSpPr>
        <p:spPr>
          <a:xfrm>
            <a:off x="2408096" y="-1620000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10800000">
            <a:off x="10572000" y="5238000"/>
            <a:ext cx="3240000" cy="3240000"/>
          </a:xfrm>
          <a:prstGeom prst="pie">
            <a:avLst>
              <a:gd name="adj1" fmla="val 0"/>
              <a:gd name="adj2" fmla="val 5401337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45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elfolie">
    <p:bg>
      <p:bgPr>
        <a:solidFill>
          <a:srgbClr val="004F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096" y="2079760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8096" y="3595029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  <p:sp>
        <p:nvSpPr>
          <p:cNvPr id="7" name="Kreis 6"/>
          <p:cNvSpPr/>
          <p:nvPr userDrawn="1"/>
        </p:nvSpPr>
        <p:spPr>
          <a:xfrm rot="16200000">
            <a:off x="-1632996" y="3026498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6" name="Kreis 15"/>
          <p:cNvSpPr/>
          <p:nvPr userDrawn="1"/>
        </p:nvSpPr>
        <p:spPr>
          <a:xfrm>
            <a:off x="2408096" y="-1620000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10800000">
            <a:off x="10572000" y="5238000"/>
            <a:ext cx="3240000" cy="3240000"/>
          </a:xfrm>
          <a:prstGeom prst="pie">
            <a:avLst>
              <a:gd name="adj1" fmla="val 0"/>
              <a:gd name="adj2" fmla="val 5401337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33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elfolie">
    <p:bg>
      <p:bgPr>
        <a:solidFill>
          <a:srgbClr val="F39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096" y="2079760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8096" y="3595029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  <p:sp>
        <p:nvSpPr>
          <p:cNvPr id="7" name="Kreis 6"/>
          <p:cNvSpPr/>
          <p:nvPr userDrawn="1"/>
        </p:nvSpPr>
        <p:spPr>
          <a:xfrm rot="16200000">
            <a:off x="-1632996" y="3026498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6" name="Kreis 15"/>
          <p:cNvSpPr/>
          <p:nvPr userDrawn="1"/>
        </p:nvSpPr>
        <p:spPr>
          <a:xfrm>
            <a:off x="2408096" y="-1620000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10800000">
            <a:off x="10572000" y="5238000"/>
            <a:ext cx="3240000" cy="3240000"/>
          </a:xfrm>
          <a:prstGeom prst="pie">
            <a:avLst>
              <a:gd name="adj1" fmla="val 0"/>
              <a:gd name="adj2" fmla="val 5401337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05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elfolie">
    <p:bg>
      <p:bgPr>
        <a:solidFill>
          <a:srgbClr val="00AA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8096" y="2079760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8096" y="3595029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  <p:sp>
        <p:nvSpPr>
          <p:cNvPr id="7" name="Kreis 6"/>
          <p:cNvSpPr/>
          <p:nvPr userDrawn="1"/>
        </p:nvSpPr>
        <p:spPr>
          <a:xfrm rot="16200000">
            <a:off x="-1632996" y="3026498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FE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16" name="Kreis 15"/>
          <p:cNvSpPr/>
          <p:nvPr userDrawn="1"/>
        </p:nvSpPr>
        <p:spPr>
          <a:xfrm>
            <a:off x="2408096" y="-1620000"/>
            <a:ext cx="3240000" cy="3240000"/>
          </a:xfrm>
          <a:prstGeom prst="pie">
            <a:avLst>
              <a:gd name="adj1" fmla="val 0"/>
              <a:gd name="adj2" fmla="val 10800001"/>
            </a:avLst>
          </a:prstGeom>
          <a:solidFill>
            <a:srgbClr val="F3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  <p:sp>
        <p:nvSpPr>
          <p:cNvPr id="8" name="Kreis 7"/>
          <p:cNvSpPr/>
          <p:nvPr userDrawn="1"/>
        </p:nvSpPr>
        <p:spPr>
          <a:xfrm rot="10800000">
            <a:off x="10572000" y="5238000"/>
            <a:ext cx="3240000" cy="3240000"/>
          </a:xfrm>
          <a:prstGeom prst="pie">
            <a:avLst>
              <a:gd name="adj1" fmla="val 0"/>
              <a:gd name="adj2" fmla="val 5401337"/>
            </a:avLst>
          </a:prstGeom>
          <a:solidFill>
            <a:srgbClr val="004F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838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000" y="2281238"/>
            <a:ext cx="7256463" cy="1356360"/>
          </a:xfrm>
        </p:spPr>
        <p:txBody>
          <a:bodyPr anchor="b"/>
          <a:lstStyle>
            <a:lvl1pPr algn="l">
              <a:defRPr sz="3600" cap="all" baseline="0">
                <a:solidFill>
                  <a:srgbClr val="004F9F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000" y="3796507"/>
            <a:ext cx="7256463" cy="720000"/>
          </a:xfrm>
        </p:spPr>
        <p:txBody>
          <a:bodyPr/>
          <a:lstStyle>
            <a:lvl1pPr marL="0" indent="0" algn="l">
              <a:lnSpc>
                <a:spcPct val="105000"/>
              </a:lnSpc>
              <a:buNone/>
              <a:defRPr sz="1800">
                <a:solidFill>
                  <a:srgbClr val="E4042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5" name="Bild 4" descr="B_SEN_BJF_Logo_DE_H_PW_RGB.png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07" y="654050"/>
            <a:ext cx="3219818" cy="644400"/>
          </a:xfrm>
          <a:prstGeom prst="rect">
            <a:avLst/>
          </a:prstGeom>
        </p:spPr>
      </p:pic>
      <p:sp>
        <p:nvSpPr>
          <p:cNvPr id="6" name="Kreis 5"/>
          <p:cNvSpPr/>
          <p:nvPr userDrawn="1"/>
        </p:nvSpPr>
        <p:spPr>
          <a:xfrm>
            <a:off x="-3238849" y="-3240000"/>
            <a:ext cx="6480000" cy="6480000"/>
          </a:xfrm>
          <a:prstGeom prst="pie">
            <a:avLst>
              <a:gd name="adj1" fmla="val 0"/>
              <a:gd name="adj2" fmla="val 5403244"/>
            </a:avLst>
          </a:prstGeom>
          <a:solidFill>
            <a:srgbClr val="E40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6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699" y="667859"/>
            <a:ext cx="10895013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699" y="2024064"/>
            <a:ext cx="10895013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74273" y="6429989"/>
            <a:ext cx="815976" cy="1928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3836297-A75E-4EF6-B3A0-C74A2C249985}" type="datetime1">
              <a:rPr lang="de-DE" smtClean="0"/>
              <a:t>26.10.2023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71600" y="6429989"/>
            <a:ext cx="8618220" cy="1928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de-DE"/>
              <a:t>Berlin, SenBJF: Pressetermin Förderauswahl Kitaausbau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699" y="6429989"/>
            <a:ext cx="640773" cy="1928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de-DE"/>
              <a:t>Seite </a:t>
            </a:r>
            <a:fld id="{073DE812-22F6-49E4-B754-747D11D9321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E452C28B-9230-4019-9837-A0776017D8F0}"/>
              </a:ext>
            </a:extLst>
          </p:cNvPr>
          <p:cNvPicPr>
            <a:picLocks noChangeAspect="1"/>
          </p:cNvPicPr>
          <p:nvPr/>
        </p:nvPicPr>
        <p:blipFill>
          <a:blip r:embed="rId4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0"/>
              </a:ext>
            </a:extLst>
          </a:blip>
          <a:stretch>
            <a:fillRect/>
          </a:stretch>
        </p:blipFill>
        <p:spPr>
          <a:xfrm>
            <a:off x="11183917" y="6229154"/>
            <a:ext cx="662400" cy="330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514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1" r:id="rId2"/>
    <p:sldLayoutId id="2147483712" r:id="rId3"/>
    <p:sldLayoutId id="2147483723" r:id="rId4"/>
    <p:sldLayoutId id="2147483724" r:id="rId5"/>
    <p:sldLayoutId id="2147483714" r:id="rId6"/>
    <p:sldLayoutId id="2147483725" r:id="rId7"/>
    <p:sldLayoutId id="2147483726" r:id="rId8"/>
    <p:sldLayoutId id="2147483661" r:id="rId9"/>
    <p:sldLayoutId id="2147483727" r:id="rId10"/>
    <p:sldLayoutId id="2147483728" r:id="rId11"/>
    <p:sldLayoutId id="2147483729" r:id="rId12"/>
    <p:sldLayoutId id="2147483671" r:id="rId13"/>
    <p:sldLayoutId id="2147483702" r:id="rId14"/>
    <p:sldLayoutId id="2147483730" r:id="rId15"/>
    <p:sldLayoutId id="2147483731" r:id="rId16"/>
    <p:sldLayoutId id="2147483703" r:id="rId17"/>
    <p:sldLayoutId id="2147483732" r:id="rId18"/>
    <p:sldLayoutId id="2147483733" r:id="rId19"/>
    <p:sldLayoutId id="2147483672" r:id="rId20"/>
    <p:sldLayoutId id="2147483735" r:id="rId21"/>
    <p:sldLayoutId id="2147483747" r:id="rId22"/>
    <p:sldLayoutId id="2147483736" r:id="rId23"/>
    <p:sldLayoutId id="2147483737" r:id="rId24"/>
    <p:sldLayoutId id="2147483738" r:id="rId25"/>
    <p:sldLayoutId id="2147483662" r:id="rId26"/>
    <p:sldLayoutId id="2147483668" r:id="rId27"/>
    <p:sldLayoutId id="2147483669" r:id="rId28"/>
    <p:sldLayoutId id="2147483682" r:id="rId29"/>
    <p:sldLayoutId id="2147483670" r:id="rId30"/>
    <p:sldLayoutId id="2147483709" r:id="rId31"/>
    <p:sldLayoutId id="2147483666" r:id="rId32"/>
    <p:sldLayoutId id="2147483667" r:id="rId33"/>
    <p:sldLayoutId id="2147483739" r:id="rId34"/>
    <p:sldLayoutId id="2147483715" r:id="rId35"/>
    <p:sldLayoutId id="2147483740" r:id="rId36"/>
    <p:sldLayoutId id="2147483717" r:id="rId37"/>
    <p:sldLayoutId id="2147483720" r:id="rId38"/>
    <p:sldLayoutId id="2147483741" r:id="rId39"/>
    <p:sldLayoutId id="2147483719" r:id="rId40"/>
    <p:sldLayoutId id="2147483742" r:id="rId41"/>
    <p:sldLayoutId id="2147483746" r:id="rId42"/>
    <p:sldLayoutId id="2147483721" r:id="rId43"/>
    <p:sldLayoutId id="2147483718" r:id="rId44"/>
    <p:sldLayoutId id="2147483743" r:id="rId45"/>
    <p:sldLayoutId id="2147483744" r:id="rId46"/>
    <p:sldLayoutId id="2147483745" r:id="rId4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b="1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78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415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778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08" userDrawn="1">
          <p15:clr>
            <a:srgbClr val="F26B43"/>
          </p15:clr>
        </p15:guide>
        <p15:guide id="2" pos="7271" userDrawn="1">
          <p15:clr>
            <a:srgbClr val="F26B43"/>
          </p15:clr>
        </p15:guide>
        <p15:guide id="6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  <p15:guide id="11" orient="horz" pos="1275" userDrawn="1">
          <p15:clr>
            <a:srgbClr val="F26B43"/>
          </p15:clr>
        </p15:guide>
        <p15:guide id="13" orient="horz" pos="414" userDrawn="1">
          <p15:clr>
            <a:srgbClr val="F26B43"/>
          </p15:clr>
        </p15:guide>
        <p15:guide id="15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94404" y="2867407"/>
            <a:ext cx="10048309" cy="1356360"/>
          </a:xfrm>
        </p:spPr>
        <p:txBody>
          <a:bodyPr/>
          <a:lstStyle/>
          <a:p>
            <a:r>
              <a:rPr lang="de-DE" dirty="0"/>
              <a:t>Kita-Chancenjahr</a:t>
            </a:r>
            <a:r>
              <a:rPr lang="de-DE" sz="2800" dirty="0"/>
              <a:t/>
            </a:r>
            <a:br>
              <a:rPr lang="de-DE" sz="2800" dirty="0"/>
            </a:br>
            <a:r>
              <a:rPr lang="de-DE" sz="2800" dirty="0" smtClean="0"/>
              <a:t>Konzept</a:t>
            </a:r>
            <a:endParaRPr lang="de-DE" sz="3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94404" y="4461407"/>
            <a:ext cx="7256463" cy="720000"/>
          </a:xfrm>
        </p:spPr>
        <p:txBody>
          <a:bodyPr/>
          <a:lstStyle/>
          <a:p>
            <a:r>
              <a:rPr lang="de-DE" sz="1600" dirty="0" smtClean="0"/>
              <a:t>26.10.2023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72656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/>
              <a:t>Eckpunkte des Konzepts (</a:t>
            </a:r>
            <a:r>
              <a:rPr lang="de-DE" sz="2400" b="0" dirty="0" smtClean="0"/>
              <a:t>IV)</a:t>
            </a:r>
            <a:endParaRPr lang="de-DE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Kita-Chancenjahr / Konzept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657224" y="5331308"/>
            <a:ext cx="2419350" cy="719137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Bessere Steuerung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3800475" y="5331309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Einrichtung einer Steuerungsgruppe </a:t>
            </a:r>
          </a:p>
          <a:p>
            <a:r>
              <a:rPr lang="de-DE" sz="1400" dirty="0" smtClean="0">
                <a:solidFill>
                  <a:schemeClr val="tx1"/>
                </a:solidFill>
              </a:rPr>
              <a:t>Begleitung der Umsetzung der Maßnahmen / der Bewertung der Ergebnisse der Unterbringung der Nicht-Kita-Kinder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" name="Gleichschenkliges Dreieck 10"/>
          <p:cNvSpPr/>
          <p:nvPr/>
        </p:nvSpPr>
        <p:spPr>
          <a:xfrm rot="5400000">
            <a:off x="3083718" y="5405127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16" name="Rechteck 15"/>
          <p:cNvSpPr/>
          <p:nvPr/>
        </p:nvSpPr>
        <p:spPr>
          <a:xfrm>
            <a:off x="657224" y="3671887"/>
            <a:ext cx="2419350" cy="719137"/>
          </a:xfrm>
          <a:prstGeom prst="rect">
            <a:avLst/>
          </a:prstGeom>
          <a:solidFill>
            <a:srgbClr val="AAC9E7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Bessere Prozesse</a:t>
            </a:r>
            <a:endParaRPr lang="de-DE" sz="1400" b="1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3800475" y="3671888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Adressatengerechte Informationen / Formulare etc.</a:t>
            </a:r>
          </a:p>
          <a:p>
            <a:r>
              <a:rPr lang="de-DE" sz="1400" dirty="0" smtClean="0">
                <a:solidFill>
                  <a:schemeClr val="tx1"/>
                </a:solidFill>
              </a:rPr>
              <a:t>Einfache Sprache / Mehrsprachigkeit der Materialien.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" name="Gleichschenkliges Dreieck 17"/>
          <p:cNvSpPr/>
          <p:nvPr/>
        </p:nvSpPr>
        <p:spPr>
          <a:xfrm rot="5400000">
            <a:off x="3083718" y="3745706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19" name="Rechteck 18"/>
          <p:cNvSpPr/>
          <p:nvPr/>
        </p:nvSpPr>
        <p:spPr>
          <a:xfrm>
            <a:off x="657224" y="4510087"/>
            <a:ext cx="2419350" cy="719137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Bessere Steuerung</a:t>
            </a:r>
          </a:p>
        </p:txBody>
      </p:sp>
      <p:sp>
        <p:nvSpPr>
          <p:cNvPr id="20" name="Rechteck 19"/>
          <p:cNvSpPr/>
          <p:nvPr/>
        </p:nvSpPr>
        <p:spPr>
          <a:xfrm>
            <a:off x="3800475" y="4510088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Aufbau eines kontinuierlichen, validen und adressatengerechtes Monitoring</a:t>
            </a:r>
          </a:p>
          <a:p>
            <a:r>
              <a:rPr lang="de-DE" sz="1400" dirty="0" smtClean="0">
                <a:solidFill>
                  <a:schemeClr val="tx1"/>
                </a:solidFill>
              </a:rPr>
              <a:t>Konzeption / Bereitstellung der relevanten Kennzahlen für SenBJF; </a:t>
            </a:r>
            <a:r>
              <a:rPr lang="de-DE" sz="1400" dirty="0" err="1" smtClean="0">
                <a:solidFill>
                  <a:schemeClr val="tx1"/>
                </a:solidFill>
              </a:rPr>
              <a:t>SchulA</a:t>
            </a:r>
            <a:r>
              <a:rPr lang="de-DE" sz="1400" dirty="0" smtClean="0">
                <a:solidFill>
                  <a:schemeClr val="tx1"/>
                </a:solidFill>
              </a:rPr>
              <a:t>; </a:t>
            </a:r>
            <a:r>
              <a:rPr lang="de-DE" sz="1400" dirty="0" err="1" smtClean="0">
                <a:solidFill>
                  <a:schemeClr val="tx1"/>
                </a:solidFill>
              </a:rPr>
              <a:t>JugA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smtClean="0">
                <a:solidFill>
                  <a:schemeClr val="tx1"/>
                </a:solidFill>
              </a:rPr>
              <a:t>zum Umsetzungsstand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1" name="Gleichschenkliges Dreieck 20"/>
          <p:cNvSpPr/>
          <p:nvPr/>
        </p:nvSpPr>
        <p:spPr>
          <a:xfrm rot="5400000">
            <a:off x="3083718" y="4583906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22" name="Rechteck 21"/>
          <p:cNvSpPr/>
          <p:nvPr/>
        </p:nvSpPr>
        <p:spPr>
          <a:xfrm>
            <a:off x="647699" y="2852737"/>
            <a:ext cx="2419350" cy="719137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Bessere Steuerung</a:t>
            </a:r>
          </a:p>
        </p:txBody>
      </p:sp>
      <p:sp>
        <p:nvSpPr>
          <p:cNvPr id="23" name="Rechteck 22"/>
          <p:cNvSpPr/>
          <p:nvPr/>
        </p:nvSpPr>
        <p:spPr>
          <a:xfrm>
            <a:off x="3790950" y="2033588"/>
            <a:ext cx="7777162" cy="153828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Vernetzung: Unterstützung von Eltern durch aufsuchende Angebote bei der Platzsuche.</a:t>
            </a:r>
          </a:p>
          <a:p>
            <a:r>
              <a:rPr lang="de-DE" sz="1400" dirty="0" smtClean="0">
                <a:solidFill>
                  <a:schemeClr val="tx1"/>
                </a:solidFill>
              </a:rPr>
              <a:t>Klare Rollen/ Aufgabenteilung: Schulamt – Aufforderung zur Sprachstandsfeststellung / Schulaufsicht - Sprachstandsfeststellung / Aufforderung zur Sprachförderung / Durchsetzen der Sprachförderung; Zuständigkeit für </a:t>
            </a:r>
            <a:r>
              <a:rPr lang="de-DE" sz="1400" dirty="0" err="1" smtClean="0">
                <a:solidFill>
                  <a:schemeClr val="tx1"/>
                </a:solidFill>
              </a:rPr>
              <a:t>erg</a:t>
            </a:r>
            <a:r>
              <a:rPr lang="de-DE" sz="1400" dirty="0" smtClean="0">
                <a:solidFill>
                  <a:schemeClr val="tx1"/>
                </a:solidFill>
              </a:rPr>
              <a:t>. Sprachförderung; Jugendamt: Unterstützung bei der Vermittlung des Betreuungsplatzes; ggf. Heranziehung von Stadtteilmüttern; </a:t>
            </a:r>
            <a:r>
              <a:rPr lang="de-DE" sz="1400" dirty="0" smtClean="0">
                <a:solidFill>
                  <a:schemeClr val="tx1"/>
                </a:solidFill>
              </a:rPr>
              <a:t>KJGD</a:t>
            </a:r>
            <a:r>
              <a:rPr lang="de-DE" sz="1400" dirty="0" smtClean="0">
                <a:solidFill>
                  <a:schemeClr val="tx1"/>
                </a:solidFill>
              </a:rPr>
              <a:t>; Sozialarbeit etc. zur Begleitung; 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4" name="Gleichschenkliges Dreieck 23"/>
          <p:cNvSpPr/>
          <p:nvPr/>
        </p:nvSpPr>
        <p:spPr>
          <a:xfrm rot="5400000">
            <a:off x="3074193" y="2926556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25" name="Rechteck 24"/>
          <p:cNvSpPr/>
          <p:nvPr/>
        </p:nvSpPr>
        <p:spPr>
          <a:xfrm>
            <a:off x="647699" y="2033588"/>
            <a:ext cx="2419350" cy="719137"/>
          </a:xfrm>
          <a:prstGeom prst="rect">
            <a:avLst/>
          </a:prstGeom>
          <a:solidFill>
            <a:srgbClr val="9BCFAF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</a:rPr>
              <a:t>Mehr Verbindlichkeit</a:t>
            </a:r>
          </a:p>
        </p:txBody>
      </p:sp>
      <p:sp>
        <p:nvSpPr>
          <p:cNvPr id="26" name="Gleichschenkliges Dreieck 25"/>
          <p:cNvSpPr/>
          <p:nvPr/>
        </p:nvSpPr>
        <p:spPr>
          <a:xfrm rot="5400000">
            <a:off x="3074193" y="2107407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</p:spTree>
    <p:extLst>
      <p:ext uri="{BB962C8B-B14F-4D97-AF65-F5344CB8AC3E}">
        <p14:creationId xmlns:p14="http://schemas.microsoft.com/office/powerpoint/2010/main" val="102944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Kita-Chancenjahr / Konzept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647699" y="667859"/>
            <a:ext cx="10895013" cy="1080000"/>
          </a:xfrm>
        </p:spPr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 smtClean="0"/>
              <a:t>Weiteres Vorgehen</a:t>
            </a:r>
            <a:endParaRPr lang="de-DE" b="0" dirty="0"/>
          </a:p>
        </p:txBody>
      </p:sp>
      <p:graphicFrame>
        <p:nvGraphicFramePr>
          <p:cNvPr id="8" name="Inhaltsplatzhalt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158923"/>
              </p:ext>
            </p:extLst>
          </p:nvPr>
        </p:nvGraphicFramePr>
        <p:xfrm>
          <a:off x="647700" y="1709738"/>
          <a:ext cx="10895013" cy="398585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31671">
                  <a:extLst>
                    <a:ext uri="{9D8B030D-6E8A-4147-A177-3AD203B41FA5}">
                      <a16:colId xmlns:a16="http://schemas.microsoft.com/office/drawing/2014/main" val="4234243314"/>
                    </a:ext>
                  </a:extLst>
                </a:gridCol>
                <a:gridCol w="3631671">
                  <a:extLst>
                    <a:ext uri="{9D8B030D-6E8A-4147-A177-3AD203B41FA5}">
                      <a16:colId xmlns:a16="http://schemas.microsoft.com/office/drawing/2014/main" val="546740741"/>
                    </a:ext>
                  </a:extLst>
                </a:gridCol>
                <a:gridCol w="3631671">
                  <a:extLst>
                    <a:ext uri="{9D8B030D-6E8A-4147-A177-3AD203B41FA5}">
                      <a16:colId xmlns:a16="http://schemas.microsoft.com/office/drawing/2014/main" val="4176405771"/>
                    </a:ext>
                  </a:extLst>
                </a:gridCol>
              </a:tblGrid>
              <a:tr h="504367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Sofort – bis 07/2024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Voraussichtlich </a:t>
                      </a:r>
                      <a:r>
                        <a:rPr lang="de-DE" sz="1600" baseline="0" dirty="0" smtClean="0"/>
                        <a:t>b</a:t>
                      </a:r>
                      <a:r>
                        <a:rPr lang="de-DE" sz="1600" dirty="0" smtClean="0"/>
                        <a:t>is Kitajahr 2024/25</a:t>
                      </a:r>
                      <a:br>
                        <a:rPr lang="de-DE" sz="1600" dirty="0" smtClean="0"/>
                      </a:br>
                      <a:r>
                        <a:rPr lang="de-DE" sz="1600" dirty="0" smtClean="0"/>
                        <a:t>(Einschulungsjahrgang 26/27)</a:t>
                      </a:r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Voraussichtlich</a:t>
                      </a:r>
                      <a:r>
                        <a:rPr lang="de-DE" sz="1600" baseline="0" dirty="0" smtClean="0"/>
                        <a:t> bis </a:t>
                      </a:r>
                      <a:r>
                        <a:rPr lang="de-DE" sz="1600" dirty="0" smtClean="0"/>
                        <a:t>Kitajahr 2025/26</a:t>
                      </a:r>
                      <a:br>
                        <a:rPr lang="de-DE" sz="1600" dirty="0" smtClean="0"/>
                      </a:br>
                      <a:r>
                        <a:rPr lang="de-DE" sz="1600" dirty="0" smtClean="0"/>
                        <a:t>(Einschulungsjahrgang 27/28)</a:t>
                      </a:r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701053"/>
                  </a:ext>
                </a:extLst>
              </a:tr>
              <a:tr h="322972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Aufbau Projektstruktur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Anpassung KitaFöG</a:t>
                      </a:r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Einführung Willkommensgutschein</a:t>
                      </a:r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241222"/>
                  </a:ext>
                </a:extLst>
              </a:tr>
              <a:tr h="322972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Projektplanung (Zeit-/Maßnahmeplanung)</a:t>
                      </a:r>
                      <a:r>
                        <a:rPr lang="de-DE" sz="1400" baseline="0" dirty="0" smtClean="0"/>
                        <a:t>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Einlösbarkeit</a:t>
                      </a:r>
                      <a:r>
                        <a:rPr lang="de-DE" sz="1400" baseline="0" dirty="0" smtClean="0"/>
                        <a:t> des Gutscheins in allen Kitas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Angleichung Sprachförder-/Teilzeitgutschein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70178"/>
                  </a:ext>
                </a:extLst>
              </a:tr>
              <a:tr h="322972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Änderung</a:t>
                      </a:r>
                      <a:r>
                        <a:rPr lang="de-DE" sz="1400" baseline="0" dirty="0" smtClean="0"/>
                        <a:t> § 55 SchulG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Anpassung </a:t>
                      </a:r>
                      <a:r>
                        <a:rPr lang="de-DE" sz="1400" dirty="0" smtClean="0"/>
                        <a:t>Data</a:t>
                      </a:r>
                      <a:r>
                        <a:rPr lang="de-DE" sz="1400" baseline="0" dirty="0" smtClean="0"/>
                        <a:t> Warehouse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Vorziehen</a:t>
                      </a:r>
                      <a:r>
                        <a:rPr lang="de-DE" sz="1400" baseline="0" dirty="0" smtClean="0"/>
                        <a:t> der Sprachstandsfeststellung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560938"/>
                  </a:ext>
                </a:extLst>
              </a:tr>
              <a:tr h="322972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Verbesserung Datenqualität für 23/24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Anpassung der Formulare / Materialien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Anpassung</a:t>
                      </a:r>
                      <a:r>
                        <a:rPr lang="de-DE" sz="1400" baseline="0" dirty="0" smtClean="0"/>
                        <a:t> ISBJ-Sprachstand (final)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7318882"/>
                  </a:ext>
                </a:extLst>
              </a:tr>
              <a:tr h="322972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Einrichtung der Steuerungsgruppe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Optimierung</a:t>
                      </a:r>
                      <a:r>
                        <a:rPr lang="de-DE" sz="1400" baseline="0" dirty="0" smtClean="0"/>
                        <a:t> Angebotsmeldung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Einbindung Sprachberater/innen</a:t>
                      </a:r>
                      <a:r>
                        <a:rPr lang="de-DE" sz="1400" baseline="0" dirty="0" smtClean="0"/>
                        <a:t> in ISBJ</a:t>
                      </a: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481863"/>
                  </a:ext>
                </a:extLst>
              </a:tr>
              <a:tr h="3229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Aufbau Monitoring </a:t>
                      </a:r>
                      <a:r>
                        <a:rPr lang="de-DE" sz="1400" dirty="0" smtClean="0"/>
                        <a:t>Kita-Chancenjahr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Ausdehnung</a:t>
                      </a:r>
                      <a:r>
                        <a:rPr lang="de-DE" sz="1400" baseline="0" dirty="0" smtClean="0"/>
                        <a:t> Sprachförderung auf 7 Std. (regelmäßig)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Anpassung der Fristen Gutscheinerfassung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088730"/>
                  </a:ext>
                </a:extLst>
              </a:tr>
              <a:tr h="2834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Kooperationsvereinbarung</a:t>
                      </a:r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560466"/>
                  </a:ext>
                </a:extLst>
              </a:tr>
              <a:tr h="3229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Begleitung der Familien bei der Platzsuche</a:t>
                      </a:r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678921"/>
                  </a:ext>
                </a:extLst>
              </a:tr>
              <a:tr h="3229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BE-Verfahren für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erg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Sprachförderung</a:t>
                      </a:r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294402"/>
                  </a:ext>
                </a:extLst>
              </a:tr>
              <a:tr h="3229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451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168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699" y="388459"/>
            <a:ext cx="10895013" cy="1080000"/>
          </a:xfrm>
        </p:spPr>
        <p:txBody>
          <a:bodyPr/>
          <a:lstStyle/>
          <a:p>
            <a:r>
              <a:rPr lang="de-DE" dirty="0"/>
              <a:t>Kita-Chancenjahr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400" b="0" dirty="0" smtClean="0"/>
              <a:t>Teilprozess: Identifizierung der „Nicht-Kita-Kinder“</a:t>
            </a:r>
            <a:endParaRPr lang="de-DE" sz="2400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Kita-Chancenjahr / Konzept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 rot="16200000">
            <a:off x="400593" y="17253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SenBJF</a:t>
            </a:r>
          </a:p>
        </p:txBody>
      </p:sp>
      <p:sp>
        <p:nvSpPr>
          <p:cNvPr id="12" name="Rechteck 11"/>
          <p:cNvSpPr/>
          <p:nvPr/>
        </p:nvSpPr>
        <p:spPr>
          <a:xfrm rot="16200000">
            <a:off x="413293" y="29064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Schulamt</a:t>
            </a:r>
          </a:p>
        </p:txBody>
      </p:sp>
      <p:cxnSp>
        <p:nvCxnSpPr>
          <p:cNvPr id="13" name="Gerader Verbinder 12"/>
          <p:cNvCxnSpPr/>
          <p:nvPr/>
        </p:nvCxnSpPr>
        <p:spPr>
          <a:xfrm>
            <a:off x="660400" y="37310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hteck 13"/>
          <p:cNvSpPr/>
          <p:nvPr/>
        </p:nvSpPr>
        <p:spPr>
          <a:xfrm rot="16200000">
            <a:off x="413293" y="40748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Jugendamt</a:t>
            </a:r>
          </a:p>
        </p:txBody>
      </p:sp>
      <p:cxnSp>
        <p:nvCxnSpPr>
          <p:cNvPr id="15" name="Gerader Verbinder 14"/>
          <p:cNvCxnSpPr/>
          <p:nvPr/>
        </p:nvCxnSpPr>
        <p:spPr>
          <a:xfrm>
            <a:off x="660400" y="48994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 rot="16200000">
            <a:off x="413293" y="52305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Anbieter</a:t>
            </a:r>
          </a:p>
        </p:txBody>
      </p:sp>
      <p:cxnSp>
        <p:nvCxnSpPr>
          <p:cNvPr id="17" name="Gerader Verbinder 16"/>
          <p:cNvCxnSpPr/>
          <p:nvPr/>
        </p:nvCxnSpPr>
        <p:spPr>
          <a:xfrm>
            <a:off x="660400" y="60551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ussdiagramm: Prozess 18"/>
          <p:cNvSpPr/>
          <p:nvPr/>
        </p:nvSpPr>
        <p:spPr>
          <a:xfrm>
            <a:off x="4460420" y="5259614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Vertrags-erfassung ISBJ</a:t>
            </a:r>
          </a:p>
        </p:txBody>
      </p:sp>
      <p:sp>
        <p:nvSpPr>
          <p:cNvPr id="20" name="Flussdiagramm: Prozess 19"/>
          <p:cNvSpPr/>
          <p:nvPr/>
        </p:nvSpPr>
        <p:spPr>
          <a:xfrm>
            <a:off x="5793013" y="1762643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Auswertung ISBJ</a:t>
            </a:r>
          </a:p>
        </p:txBody>
      </p:sp>
      <p:cxnSp>
        <p:nvCxnSpPr>
          <p:cNvPr id="23" name="Gerader Verbinder 22"/>
          <p:cNvCxnSpPr/>
          <p:nvPr/>
        </p:nvCxnSpPr>
        <p:spPr>
          <a:xfrm>
            <a:off x="645886" y="2553607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ussdiagramm: Prozess 29"/>
          <p:cNvSpPr/>
          <p:nvPr/>
        </p:nvSpPr>
        <p:spPr>
          <a:xfrm>
            <a:off x="8393338" y="1762643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Erstellung</a:t>
            </a:r>
            <a:br>
              <a:rPr lang="de-DE" sz="1000" dirty="0" smtClean="0"/>
            </a:br>
            <a:r>
              <a:rPr lang="de-DE" sz="1000" dirty="0" smtClean="0"/>
              <a:t>Namensliste</a:t>
            </a:r>
          </a:p>
        </p:txBody>
      </p:sp>
      <p:sp>
        <p:nvSpPr>
          <p:cNvPr id="31" name="Flussdiagramm: Prozess 30"/>
          <p:cNvSpPr/>
          <p:nvPr/>
        </p:nvSpPr>
        <p:spPr>
          <a:xfrm>
            <a:off x="9764938" y="2918343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Prüfung Namensliste</a:t>
            </a:r>
          </a:p>
        </p:txBody>
      </p:sp>
      <p:sp>
        <p:nvSpPr>
          <p:cNvPr id="32" name="Flussdiagramm: Prozess 31"/>
          <p:cNvSpPr/>
          <p:nvPr/>
        </p:nvSpPr>
        <p:spPr>
          <a:xfrm>
            <a:off x="1930400" y="3894817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Gutschein-</a:t>
            </a:r>
            <a:br>
              <a:rPr lang="de-DE" sz="1000" dirty="0" smtClean="0"/>
            </a:br>
            <a:r>
              <a:rPr lang="de-DE" sz="1000" dirty="0" err="1" smtClean="0"/>
              <a:t>ersteilung</a:t>
            </a:r>
            <a:endParaRPr lang="de-DE" sz="1000" dirty="0" smtClean="0"/>
          </a:p>
        </p:txBody>
      </p:sp>
      <p:cxnSp>
        <p:nvCxnSpPr>
          <p:cNvPr id="36" name="Gewinkelter Verbinder 35"/>
          <p:cNvCxnSpPr>
            <a:stCxn id="19" idx="3"/>
            <a:endCxn id="20" idx="1"/>
          </p:cNvCxnSpPr>
          <p:nvPr/>
        </p:nvCxnSpPr>
        <p:spPr>
          <a:xfrm flipV="1">
            <a:off x="5440134" y="1980358"/>
            <a:ext cx="352879" cy="349697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>
            <a:stCxn id="20" idx="3"/>
            <a:endCxn id="29" idx="1"/>
          </p:cNvCxnSpPr>
          <p:nvPr/>
        </p:nvCxnSpPr>
        <p:spPr>
          <a:xfrm>
            <a:off x="6772727" y="1980358"/>
            <a:ext cx="31885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29" idx="3"/>
            <a:endCxn id="30" idx="1"/>
          </p:cNvCxnSpPr>
          <p:nvPr/>
        </p:nvCxnSpPr>
        <p:spPr>
          <a:xfrm>
            <a:off x="8071300" y="1980358"/>
            <a:ext cx="3220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winkelter Verbinder 41"/>
          <p:cNvCxnSpPr>
            <a:stCxn id="30" idx="3"/>
            <a:endCxn id="31" idx="1"/>
          </p:cNvCxnSpPr>
          <p:nvPr/>
        </p:nvCxnSpPr>
        <p:spPr>
          <a:xfrm>
            <a:off x="9373052" y="1980358"/>
            <a:ext cx="391886" cy="1155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echseck 42"/>
          <p:cNvSpPr/>
          <p:nvPr/>
        </p:nvSpPr>
        <p:spPr>
          <a:xfrm>
            <a:off x="10953750" y="2880243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C</a:t>
            </a:r>
          </a:p>
        </p:txBody>
      </p:sp>
      <p:sp>
        <p:nvSpPr>
          <p:cNvPr id="45" name="Abgerundetes Rechteck 44"/>
          <p:cNvSpPr/>
          <p:nvPr/>
        </p:nvSpPr>
        <p:spPr>
          <a:xfrm>
            <a:off x="5279571" y="5639706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2</a:t>
            </a:r>
          </a:p>
        </p:txBody>
      </p:sp>
      <p:cxnSp>
        <p:nvCxnSpPr>
          <p:cNvPr id="47" name="Gerade Verbindung mit Pfeil 46"/>
          <p:cNvCxnSpPr>
            <a:stCxn id="31" idx="3"/>
            <a:endCxn id="43" idx="3"/>
          </p:cNvCxnSpPr>
          <p:nvPr/>
        </p:nvCxnSpPr>
        <p:spPr>
          <a:xfrm flipV="1">
            <a:off x="10744652" y="3135572"/>
            <a:ext cx="209098" cy="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echseck 49"/>
          <p:cNvSpPr/>
          <p:nvPr/>
        </p:nvSpPr>
        <p:spPr>
          <a:xfrm>
            <a:off x="1186543" y="3857202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A</a:t>
            </a:r>
            <a:endParaRPr lang="de-DE" sz="1400" dirty="0" smtClean="0"/>
          </a:p>
        </p:txBody>
      </p:sp>
      <p:cxnSp>
        <p:nvCxnSpPr>
          <p:cNvPr id="51" name="Gerade Verbindung mit Pfeil 50"/>
          <p:cNvCxnSpPr>
            <a:stCxn id="50" idx="0"/>
            <a:endCxn id="32" idx="1"/>
          </p:cNvCxnSpPr>
          <p:nvPr/>
        </p:nvCxnSpPr>
        <p:spPr>
          <a:xfrm>
            <a:off x="1758043" y="4112531"/>
            <a:ext cx="17235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feld 53"/>
          <p:cNvSpPr txBox="1"/>
          <p:nvPr/>
        </p:nvSpPr>
        <p:spPr>
          <a:xfrm>
            <a:off x="1885042" y="4367439"/>
            <a:ext cx="100076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de-DE" sz="800" dirty="0" smtClean="0"/>
              <a:t>Eltern erhalten Gutschein; mit diesem kann ein Kitaplatz bspw. im Navigator gesucht werden</a:t>
            </a:r>
          </a:p>
        </p:txBody>
      </p:sp>
      <p:sp>
        <p:nvSpPr>
          <p:cNvPr id="55" name="Flussdiagramm: Prozess 54"/>
          <p:cNvSpPr/>
          <p:nvPr/>
        </p:nvSpPr>
        <p:spPr>
          <a:xfrm>
            <a:off x="3238496" y="5259614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Vertrags-schluss</a:t>
            </a:r>
          </a:p>
        </p:txBody>
      </p:sp>
      <p:cxnSp>
        <p:nvCxnSpPr>
          <p:cNvPr id="60" name="Gerade Verbindung mit Pfeil 59"/>
          <p:cNvCxnSpPr>
            <a:stCxn id="55" idx="3"/>
            <a:endCxn id="19" idx="1"/>
          </p:cNvCxnSpPr>
          <p:nvPr/>
        </p:nvCxnSpPr>
        <p:spPr>
          <a:xfrm>
            <a:off x="4218210" y="5477329"/>
            <a:ext cx="2422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winkelter Verbinder 64"/>
          <p:cNvCxnSpPr>
            <a:stCxn id="32" idx="3"/>
            <a:endCxn id="55" idx="1"/>
          </p:cNvCxnSpPr>
          <p:nvPr/>
        </p:nvCxnSpPr>
        <p:spPr>
          <a:xfrm>
            <a:off x="2910114" y="4112532"/>
            <a:ext cx="328382" cy="136479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Sechseck 71"/>
          <p:cNvSpPr/>
          <p:nvPr/>
        </p:nvSpPr>
        <p:spPr>
          <a:xfrm>
            <a:off x="1186543" y="5209752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B</a:t>
            </a:r>
          </a:p>
        </p:txBody>
      </p:sp>
      <p:grpSp>
        <p:nvGrpSpPr>
          <p:cNvPr id="73" name="Gruppieren 72"/>
          <p:cNvGrpSpPr/>
          <p:nvPr/>
        </p:nvGrpSpPr>
        <p:grpSpPr>
          <a:xfrm>
            <a:off x="1938473" y="3894815"/>
            <a:ext cx="1058456" cy="623212"/>
            <a:chOff x="1938473" y="3894815"/>
            <a:chExt cx="1058456" cy="623212"/>
          </a:xfrm>
        </p:grpSpPr>
        <p:sp>
          <p:nvSpPr>
            <p:cNvPr id="70" name="Flussdiagramm: Prozess 69"/>
            <p:cNvSpPr/>
            <p:nvPr/>
          </p:nvSpPr>
          <p:spPr>
            <a:xfrm>
              <a:off x="1938473" y="3894815"/>
              <a:ext cx="979714" cy="435429"/>
            </a:xfrm>
            <a:prstGeom prst="flowChartProcess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 smtClean="0"/>
                <a:t>Gutschein-</a:t>
              </a:r>
              <a:br>
                <a:rPr lang="de-DE" sz="1000" dirty="0" smtClean="0"/>
              </a:br>
              <a:r>
                <a:rPr lang="de-DE" sz="1000" dirty="0" err="1" smtClean="0"/>
                <a:t>ersteilung</a:t>
              </a:r>
              <a:endParaRPr lang="de-DE" sz="1000" dirty="0" smtClean="0"/>
            </a:p>
          </p:txBody>
        </p:sp>
        <p:sp>
          <p:nvSpPr>
            <p:cNvPr id="44" name="Abgerundetes Rechteck 43"/>
            <p:cNvSpPr/>
            <p:nvPr/>
          </p:nvSpPr>
          <p:spPr>
            <a:xfrm>
              <a:off x="2623457" y="4255860"/>
              <a:ext cx="373472" cy="26216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100" b="1" dirty="0" smtClean="0"/>
                <a:t>1</a:t>
              </a:r>
            </a:p>
          </p:txBody>
        </p:sp>
      </p:grpSp>
      <p:sp>
        <p:nvSpPr>
          <p:cNvPr id="75" name="Flussdiagramm: Prozess 74"/>
          <p:cNvSpPr/>
          <p:nvPr/>
        </p:nvSpPr>
        <p:spPr>
          <a:xfrm>
            <a:off x="1890030" y="5251535"/>
            <a:ext cx="979714" cy="435429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Pflege</a:t>
            </a:r>
            <a:br>
              <a:rPr lang="de-DE" sz="1000" dirty="0" smtClean="0"/>
            </a:br>
            <a:r>
              <a:rPr lang="de-DE" sz="1000" dirty="0" smtClean="0"/>
              <a:t>Kita-Navigator</a:t>
            </a:r>
          </a:p>
        </p:txBody>
      </p:sp>
      <p:cxnSp>
        <p:nvCxnSpPr>
          <p:cNvPr id="77" name="Gerade Verbindung mit Pfeil 76"/>
          <p:cNvCxnSpPr>
            <a:stCxn id="72" idx="0"/>
            <a:endCxn id="75" idx="1"/>
          </p:cNvCxnSpPr>
          <p:nvPr/>
        </p:nvCxnSpPr>
        <p:spPr>
          <a:xfrm>
            <a:off x="1758043" y="5465081"/>
            <a:ext cx="131987" cy="4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uppieren 78"/>
          <p:cNvGrpSpPr/>
          <p:nvPr/>
        </p:nvGrpSpPr>
        <p:grpSpPr>
          <a:xfrm>
            <a:off x="7091586" y="1762643"/>
            <a:ext cx="1165451" cy="583842"/>
            <a:chOff x="6989988" y="1762643"/>
            <a:chExt cx="1165451" cy="583842"/>
          </a:xfrm>
        </p:grpSpPr>
        <p:sp>
          <p:nvSpPr>
            <p:cNvPr id="29" name="Flussdiagramm: Prozess 28"/>
            <p:cNvSpPr/>
            <p:nvPr/>
          </p:nvSpPr>
          <p:spPr>
            <a:xfrm>
              <a:off x="6989988" y="1762643"/>
              <a:ext cx="979714" cy="435429"/>
            </a:xfrm>
            <a:prstGeom prst="flowChartProcess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 smtClean="0"/>
                <a:t>Abgleich ISBJ – </a:t>
              </a:r>
              <a:r>
                <a:rPr lang="de-DE" sz="1000" dirty="0" err="1" smtClean="0"/>
                <a:t>Meldereg</a:t>
              </a:r>
              <a:r>
                <a:rPr lang="de-DE" sz="1000" dirty="0" smtClean="0"/>
                <a:t>.</a:t>
              </a:r>
            </a:p>
          </p:txBody>
        </p:sp>
        <p:sp>
          <p:nvSpPr>
            <p:cNvPr id="78" name="Abgerundetes Rechteck 77"/>
            <p:cNvSpPr/>
            <p:nvPr/>
          </p:nvSpPr>
          <p:spPr>
            <a:xfrm>
              <a:off x="7789859" y="2097892"/>
              <a:ext cx="365580" cy="248593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100" b="1" dirty="0" smtClean="0"/>
                <a:t>2</a:t>
              </a:r>
            </a:p>
          </p:txBody>
        </p:sp>
      </p:grpSp>
      <p:sp>
        <p:nvSpPr>
          <p:cNvPr id="80" name="Flussdiagramm: Magnetplattenspeicher 79"/>
          <p:cNvSpPr/>
          <p:nvPr/>
        </p:nvSpPr>
        <p:spPr>
          <a:xfrm>
            <a:off x="8582025" y="2251235"/>
            <a:ext cx="609600" cy="444340"/>
          </a:xfrm>
          <a:prstGeom prst="flowChartMagneticDisk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" b="1" dirty="0" smtClean="0"/>
              <a:t>ISBJ-</a:t>
            </a:r>
            <a:br>
              <a:rPr lang="de-DE" sz="600" b="1" dirty="0" smtClean="0"/>
            </a:br>
            <a:r>
              <a:rPr lang="de-DE" sz="600" b="1" dirty="0" smtClean="0"/>
              <a:t>Sprachstand</a:t>
            </a:r>
          </a:p>
        </p:txBody>
      </p:sp>
      <p:sp>
        <p:nvSpPr>
          <p:cNvPr id="41" name="Flussdiagramm: Prozess 40"/>
          <p:cNvSpPr/>
          <p:nvPr/>
        </p:nvSpPr>
        <p:spPr>
          <a:xfrm>
            <a:off x="6958322" y="4983480"/>
            <a:ext cx="3590786" cy="990600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46" name="Abgerundetes Rechteck 45"/>
          <p:cNvSpPr/>
          <p:nvPr/>
        </p:nvSpPr>
        <p:spPr>
          <a:xfrm>
            <a:off x="7118883" y="5539208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2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7489036" y="5149835"/>
            <a:ext cx="20404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400" dirty="0" smtClean="0"/>
              <a:t>= Willkommensgutschein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7496296" y="5519945"/>
            <a:ext cx="29685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400" dirty="0" smtClean="0"/>
              <a:t>= Anpassung der Fristen (Zielgruppe)</a:t>
            </a:r>
          </a:p>
        </p:txBody>
      </p:sp>
      <p:sp>
        <p:nvSpPr>
          <p:cNvPr id="58" name="Abgerundetes Rechteck 57"/>
          <p:cNvSpPr/>
          <p:nvPr/>
        </p:nvSpPr>
        <p:spPr>
          <a:xfrm>
            <a:off x="7124322" y="5185423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0485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Flussdiagramm: Prozess 123"/>
          <p:cNvSpPr/>
          <p:nvPr/>
        </p:nvSpPr>
        <p:spPr>
          <a:xfrm>
            <a:off x="6938328" y="4983480"/>
            <a:ext cx="3590786" cy="990600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699" y="388459"/>
            <a:ext cx="10895013" cy="1080000"/>
          </a:xfrm>
        </p:spPr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 smtClean="0"/>
              <a:t>Teilprozess: Sprachstandsfeststellung nach § 55 SchulG</a:t>
            </a:r>
            <a:endParaRPr lang="de-DE" sz="2400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Kita-Chancenjahr / Konzept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 rot="16200000">
            <a:off x="400593" y="17253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Eltern</a:t>
            </a:r>
          </a:p>
        </p:txBody>
      </p:sp>
      <p:sp>
        <p:nvSpPr>
          <p:cNvPr id="12" name="Rechteck 11"/>
          <p:cNvSpPr/>
          <p:nvPr/>
        </p:nvSpPr>
        <p:spPr>
          <a:xfrm rot="16200000">
            <a:off x="413293" y="29064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Schulamt</a:t>
            </a:r>
          </a:p>
        </p:txBody>
      </p:sp>
      <p:cxnSp>
        <p:nvCxnSpPr>
          <p:cNvPr id="13" name="Gerader Verbinder 12"/>
          <p:cNvCxnSpPr/>
          <p:nvPr/>
        </p:nvCxnSpPr>
        <p:spPr>
          <a:xfrm>
            <a:off x="660400" y="37310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hteck 13"/>
          <p:cNvSpPr/>
          <p:nvPr/>
        </p:nvSpPr>
        <p:spPr>
          <a:xfrm rot="16200000">
            <a:off x="413293" y="40748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50" b="1" dirty="0" smtClean="0"/>
              <a:t>Sprach-</a:t>
            </a:r>
            <a:r>
              <a:rPr lang="de-DE" sz="1050" b="1" dirty="0" err="1" smtClean="0"/>
              <a:t>beraterteams</a:t>
            </a:r>
            <a:endParaRPr lang="de-DE" sz="1050" b="1" dirty="0" smtClean="0"/>
          </a:p>
        </p:txBody>
      </p:sp>
      <p:cxnSp>
        <p:nvCxnSpPr>
          <p:cNvPr id="15" name="Gerader Verbinder 14"/>
          <p:cNvCxnSpPr/>
          <p:nvPr/>
        </p:nvCxnSpPr>
        <p:spPr>
          <a:xfrm>
            <a:off x="660400" y="48994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>
          <a:xfrm rot="16200000">
            <a:off x="413293" y="52305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Jugend-ämter</a:t>
            </a:r>
          </a:p>
        </p:txBody>
      </p:sp>
      <p:cxnSp>
        <p:nvCxnSpPr>
          <p:cNvPr id="17" name="Gerader Verbinder 16"/>
          <p:cNvCxnSpPr/>
          <p:nvPr/>
        </p:nvCxnSpPr>
        <p:spPr>
          <a:xfrm>
            <a:off x="660400" y="60551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/>
          <p:cNvCxnSpPr/>
          <p:nvPr/>
        </p:nvCxnSpPr>
        <p:spPr>
          <a:xfrm>
            <a:off x="1153293" y="2635568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ussdiagramm: Prozess 30"/>
          <p:cNvSpPr/>
          <p:nvPr/>
        </p:nvSpPr>
        <p:spPr>
          <a:xfrm>
            <a:off x="1971493" y="2903558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Einladung</a:t>
            </a:r>
            <a:br>
              <a:rPr lang="de-DE" sz="1000" dirty="0" smtClean="0"/>
            </a:br>
            <a:r>
              <a:rPr lang="de-DE" sz="1000" dirty="0" smtClean="0"/>
              <a:t>Sprachstand</a:t>
            </a:r>
          </a:p>
        </p:txBody>
      </p:sp>
      <p:sp>
        <p:nvSpPr>
          <p:cNvPr id="43" name="Sechseck 42"/>
          <p:cNvSpPr/>
          <p:nvPr/>
        </p:nvSpPr>
        <p:spPr>
          <a:xfrm>
            <a:off x="1234573" y="2867445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C</a:t>
            </a:r>
          </a:p>
        </p:txBody>
      </p:sp>
      <p:sp>
        <p:nvSpPr>
          <p:cNvPr id="24" name="Flussdiagramm: Prozess 23"/>
          <p:cNvSpPr/>
          <p:nvPr/>
        </p:nvSpPr>
        <p:spPr>
          <a:xfrm>
            <a:off x="6164603" y="4144356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Termin-vereinbarung</a:t>
            </a:r>
          </a:p>
        </p:txBody>
      </p:sp>
      <p:cxnSp>
        <p:nvCxnSpPr>
          <p:cNvPr id="6" name="Gewinkelter Verbinder 5"/>
          <p:cNvCxnSpPr>
            <a:stCxn id="31" idx="3"/>
            <a:endCxn id="10" idx="1"/>
          </p:cNvCxnSpPr>
          <p:nvPr/>
        </p:nvCxnSpPr>
        <p:spPr>
          <a:xfrm flipV="1">
            <a:off x="2951207" y="2014186"/>
            <a:ext cx="274593" cy="11070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lussdiagramm: Prozess 26"/>
          <p:cNvSpPr/>
          <p:nvPr/>
        </p:nvSpPr>
        <p:spPr>
          <a:xfrm>
            <a:off x="3256914" y="2865301"/>
            <a:ext cx="979714" cy="435429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Erfassung</a:t>
            </a:r>
            <a:br>
              <a:rPr lang="de-DE" sz="1000" dirty="0" smtClean="0"/>
            </a:br>
            <a:r>
              <a:rPr lang="de-DE" sz="1000" dirty="0" smtClean="0"/>
              <a:t>Ende d. Verf.</a:t>
            </a:r>
          </a:p>
        </p:txBody>
      </p:sp>
      <p:cxnSp>
        <p:nvCxnSpPr>
          <p:cNvPr id="28" name="Gewinkelter Verbinder 27"/>
          <p:cNvCxnSpPr>
            <a:stCxn id="10" idx="2"/>
            <a:endCxn id="27" idx="0"/>
          </p:cNvCxnSpPr>
          <p:nvPr/>
        </p:nvCxnSpPr>
        <p:spPr>
          <a:xfrm rot="16200000" flipH="1">
            <a:off x="3532335" y="2650864"/>
            <a:ext cx="428205" cy="66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ussdiagramm: Verzweigung 9"/>
          <p:cNvSpPr/>
          <p:nvPr/>
        </p:nvSpPr>
        <p:spPr>
          <a:xfrm>
            <a:off x="3225800" y="1591276"/>
            <a:ext cx="1040606" cy="84582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50" b="1" dirty="0" smtClean="0"/>
              <a:t>Kind</a:t>
            </a:r>
            <a:br>
              <a:rPr lang="de-DE" sz="1050" b="1" dirty="0" smtClean="0"/>
            </a:br>
            <a:r>
              <a:rPr lang="de-DE" sz="1050" b="1" dirty="0" smtClean="0"/>
              <a:t>in Kita</a:t>
            </a:r>
          </a:p>
        </p:txBody>
      </p:sp>
      <p:sp>
        <p:nvSpPr>
          <p:cNvPr id="33" name="Flussdiagramm: Prozess 32"/>
          <p:cNvSpPr/>
          <p:nvPr/>
        </p:nvSpPr>
        <p:spPr>
          <a:xfrm>
            <a:off x="3625850" y="2468880"/>
            <a:ext cx="254000" cy="25527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" dirty="0" smtClean="0">
                <a:solidFill>
                  <a:schemeClr val="tx1"/>
                </a:solidFill>
              </a:rPr>
              <a:t>ja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835151" y="2311536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smtClean="0"/>
              <a:t>Betreuungs-</a:t>
            </a:r>
            <a:br>
              <a:rPr lang="de-DE" sz="800" dirty="0" smtClean="0"/>
            </a:br>
            <a:r>
              <a:rPr lang="de-DE" sz="800" dirty="0" err="1" smtClean="0"/>
              <a:t>nachweis</a:t>
            </a:r>
            <a:endParaRPr lang="de-DE" sz="800" dirty="0" smtClean="0"/>
          </a:p>
        </p:txBody>
      </p:sp>
      <p:sp>
        <p:nvSpPr>
          <p:cNvPr id="45" name="Flussdiagramm: Prozess 44"/>
          <p:cNvSpPr/>
          <p:nvPr/>
        </p:nvSpPr>
        <p:spPr>
          <a:xfrm>
            <a:off x="4429373" y="1881687"/>
            <a:ext cx="353740" cy="25527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" dirty="0" smtClean="0">
                <a:solidFill>
                  <a:schemeClr val="tx1"/>
                </a:solidFill>
              </a:rPr>
              <a:t>nein</a:t>
            </a:r>
          </a:p>
        </p:txBody>
      </p:sp>
      <p:cxnSp>
        <p:nvCxnSpPr>
          <p:cNvPr id="39" name="Gerade Verbindung mit Pfeil 38"/>
          <p:cNvCxnSpPr>
            <a:stCxn id="43" idx="0"/>
            <a:endCxn id="31" idx="1"/>
          </p:cNvCxnSpPr>
          <p:nvPr/>
        </p:nvCxnSpPr>
        <p:spPr>
          <a:xfrm flipV="1">
            <a:off x="1806073" y="3121273"/>
            <a:ext cx="165420" cy="1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feld 47"/>
          <p:cNvSpPr txBox="1"/>
          <p:nvPr/>
        </p:nvSpPr>
        <p:spPr>
          <a:xfrm>
            <a:off x="5501063" y="3785553"/>
            <a:ext cx="9396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smtClean="0"/>
              <a:t>Kontaktaufnahme</a:t>
            </a:r>
            <a:br>
              <a:rPr lang="de-DE" sz="800" dirty="0" smtClean="0"/>
            </a:br>
            <a:r>
              <a:rPr lang="de-DE" sz="800" dirty="0" smtClean="0"/>
              <a:t>Anmeldung</a:t>
            </a:r>
          </a:p>
        </p:txBody>
      </p:sp>
      <p:sp>
        <p:nvSpPr>
          <p:cNvPr id="49" name="Flussdiagramm: Prozess 48"/>
          <p:cNvSpPr/>
          <p:nvPr/>
        </p:nvSpPr>
        <p:spPr>
          <a:xfrm>
            <a:off x="7750289" y="4147342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Test</a:t>
            </a:r>
          </a:p>
        </p:txBody>
      </p:sp>
      <p:sp>
        <p:nvSpPr>
          <p:cNvPr id="53" name="Flussdiagramm: Prozess 52"/>
          <p:cNvSpPr/>
          <p:nvPr/>
        </p:nvSpPr>
        <p:spPr>
          <a:xfrm>
            <a:off x="6757845" y="2867385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Erinnerung</a:t>
            </a:r>
          </a:p>
        </p:txBody>
      </p:sp>
      <p:sp>
        <p:nvSpPr>
          <p:cNvPr id="54" name="Flussdiagramm: Verzweigung 53"/>
          <p:cNvSpPr/>
          <p:nvPr/>
        </p:nvSpPr>
        <p:spPr>
          <a:xfrm>
            <a:off x="4941873" y="1601153"/>
            <a:ext cx="1040606" cy="84582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 dirty="0" smtClean="0"/>
              <a:t>Rea-</a:t>
            </a:r>
            <a:r>
              <a:rPr lang="de-DE" sz="900" b="1" dirty="0" err="1" smtClean="0"/>
              <a:t>ktion</a:t>
            </a:r>
            <a:endParaRPr lang="de-DE" sz="900" b="1" dirty="0" smtClean="0"/>
          </a:p>
        </p:txBody>
      </p:sp>
      <p:cxnSp>
        <p:nvCxnSpPr>
          <p:cNvPr id="52" name="Gerader Verbinder 51"/>
          <p:cNvCxnSpPr>
            <a:stCxn id="10" idx="3"/>
            <a:endCxn id="45" idx="1"/>
          </p:cNvCxnSpPr>
          <p:nvPr/>
        </p:nvCxnSpPr>
        <p:spPr>
          <a:xfrm flipV="1">
            <a:off x="4266406" y="2009322"/>
            <a:ext cx="162967" cy="4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lussdiagramm: Prozess 57"/>
          <p:cNvSpPr/>
          <p:nvPr/>
        </p:nvSpPr>
        <p:spPr>
          <a:xfrm>
            <a:off x="6126503" y="1902062"/>
            <a:ext cx="353740" cy="25527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" dirty="0" smtClean="0">
                <a:solidFill>
                  <a:schemeClr val="tx1"/>
                </a:solidFill>
              </a:rPr>
              <a:t>nein</a:t>
            </a:r>
          </a:p>
        </p:txBody>
      </p:sp>
      <p:cxnSp>
        <p:nvCxnSpPr>
          <p:cNvPr id="60" name="Gerader Verbinder 59"/>
          <p:cNvCxnSpPr>
            <a:stCxn id="54" idx="3"/>
            <a:endCxn id="58" idx="1"/>
          </p:cNvCxnSpPr>
          <p:nvPr/>
        </p:nvCxnSpPr>
        <p:spPr>
          <a:xfrm>
            <a:off x="5982479" y="2024063"/>
            <a:ext cx="144024" cy="56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r Verbinder 63"/>
          <p:cNvCxnSpPr>
            <a:stCxn id="45" idx="3"/>
            <a:endCxn id="54" idx="1"/>
          </p:cNvCxnSpPr>
          <p:nvPr/>
        </p:nvCxnSpPr>
        <p:spPr>
          <a:xfrm>
            <a:off x="4783113" y="2009322"/>
            <a:ext cx="158760" cy="14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lussdiagramm: Prozess 72"/>
          <p:cNvSpPr/>
          <p:nvPr/>
        </p:nvSpPr>
        <p:spPr>
          <a:xfrm>
            <a:off x="5335176" y="2701213"/>
            <a:ext cx="254000" cy="25527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" dirty="0" smtClean="0">
                <a:solidFill>
                  <a:schemeClr val="tx1"/>
                </a:solidFill>
              </a:rPr>
              <a:t>ja</a:t>
            </a:r>
          </a:p>
        </p:txBody>
      </p:sp>
      <p:cxnSp>
        <p:nvCxnSpPr>
          <p:cNvPr id="72" name="Gerader Verbinder 71"/>
          <p:cNvCxnSpPr>
            <a:stCxn id="54" idx="2"/>
            <a:endCxn id="73" idx="0"/>
          </p:cNvCxnSpPr>
          <p:nvPr/>
        </p:nvCxnSpPr>
        <p:spPr>
          <a:xfrm>
            <a:off x="5462176" y="2446973"/>
            <a:ext cx="0" cy="254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winkelter Verbinder 80"/>
          <p:cNvCxnSpPr>
            <a:stCxn id="73" idx="2"/>
            <a:endCxn id="24" idx="1"/>
          </p:cNvCxnSpPr>
          <p:nvPr/>
        </p:nvCxnSpPr>
        <p:spPr>
          <a:xfrm rot="16200000" flipH="1">
            <a:off x="5110595" y="3308063"/>
            <a:ext cx="1405588" cy="70242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winkelter Verbinder 86"/>
          <p:cNvCxnSpPr>
            <a:stCxn id="58" idx="3"/>
            <a:endCxn id="53" idx="1"/>
          </p:cNvCxnSpPr>
          <p:nvPr/>
        </p:nvCxnSpPr>
        <p:spPr>
          <a:xfrm>
            <a:off x="6480243" y="2029697"/>
            <a:ext cx="277602" cy="105540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Flussdiagramm: Verzweigung 87"/>
          <p:cNvSpPr/>
          <p:nvPr/>
        </p:nvSpPr>
        <p:spPr>
          <a:xfrm>
            <a:off x="8053373" y="1601153"/>
            <a:ext cx="1040606" cy="84582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 dirty="0" smtClean="0"/>
              <a:t>Rea-</a:t>
            </a:r>
            <a:r>
              <a:rPr lang="de-DE" sz="900" b="1" dirty="0" err="1" smtClean="0"/>
              <a:t>ktion</a:t>
            </a:r>
            <a:endParaRPr lang="de-DE" sz="900" b="1" dirty="0" smtClean="0"/>
          </a:p>
        </p:txBody>
      </p:sp>
      <p:sp>
        <p:nvSpPr>
          <p:cNvPr id="89" name="Flussdiagramm: Prozess 88"/>
          <p:cNvSpPr/>
          <p:nvPr/>
        </p:nvSpPr>
        <p:spPr>
          <a:xfrm>
            <a:off x="9174503" y="1902062"/>
            <a:ext cx="353740" cy="25527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" dirty="0" smtClean="0">
                <a:solidFill>
                  <a:schemeClr val="tx1"/>
                </a:solidFill>
              </a:rPr>
              <a:t>nein</a:t>
            </a:r>
          </a:p>
        </p:txBody>
      </p:sp>
      <p:cxnSp>
        <p:nvCxnSpPr>
          <p:cNvPr id="90" name="Gewinkelter Verbinder 89"/>
          <p:cNvCxnSpPr>
            <a:stCxn id="53" idx="3"/>
            <a:endCxn id="88" idx="1"/>
          </p:cNvCxnSpPr>
          <p:nvPr/>
        </p:nvCxnSpPr>
        <p:spPr>
          <a:xfrm flipV="1">
            <a:off x="7737559" y="2024063"/>
            <a:ext cx="315814" cy="106103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Gerader Verbinder 93"/>
          <p:cNvCxnSpPr>
            <a:stCxn id="88" idx="3"/>
            <a:endCxn id="89" idx="1"/>
          </p:cNvCxnSpPr>
          <p:nvPr/>
        </p:nvCxnSpPr>
        <p:spPr>
          <a:xfrm>
            <a:off x="9093979" y="2024063"/>
            <a:ext cx="80524" cy="56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Flussdiagramm: Prozess 94"/>
          <p:cNvSpPr/>
          <p:nvPr/>
        </p:nvSpPr>
        <p:spPr>
          <a:xfrm>
            <a:off x="9805845" y="2867385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Bußgeld-</a:t>
            </a:r>
            <a:br>
              <a:rPr lang="de-DE" sz="1000" dirty="0" smtClean="0"/>
            </a:br>
            <a:r>
              <a:rPr lang="de-DE" sz="1000" dirty="0" err="1" smtClean="0"/>
              <a:t>androhung</a:t>
            </a:r>
            <a:endParaRPr lang="de-DE" sz="1000" dirty="0" smtClean="0"/>
          </a:p>
        </p:txBody>
      </p:sp>
      <p:cxnSp>
        <p:nvCxnSpPr>
          <p:cNvPr id="96" name="Gewinkelter Verbinder 95"/>
          <p:cNvCxnSpPr>
            <a:stCxn id="89" idx="3"/>
            <a:endCxn id="95" idx="1"/>
          </p:cNvCxnSpPr>
          <p:nvPr/>
        </p:nvCxnSpPr>
        <p:spPr>
          <a:xfrm>
            <a:off x="9528243" y="2029697"/>
            <a:ext cx="277602" cy="105540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Sechseck 99"/>
          <p:cNvSpPr/>
          <p:nvPr/>
        </p:nvSpPr>
        <p:spPr>
          <a:xfrm>
            <a:off x="10780713" y="1828958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E</a:t>
            </a:r>
          </a:p>
        </p:txBody>
      </p:sp>
      <p:cxnSp>
        <p:nvCxnSpPr>
          <p:cNvPr id="102" name="Gewinkelter Verbinder 101"/>
          <p:cNvCxnSpPr>
            <a:stCxn id="95" idx="3"/>
          </p:cNvCxnSpPr>
          <p:nvPr/>
        </p:nvCxnSpPr>
        <p:spPr>
          <a:xfrm flipV="1">
            <a:off x="10785559" y="2289426"/>
            <a:ext cx="277602" cy="7956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Abgerundetes Rechteck 102"/>
          <p:cNvSpPr/>
          <p:nvPr/>
        </p:nvSpPr>
        <p:spPr>
          <a:xfrm>
            <a:off x="6958322" y="4486040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3</a:t>
            </a:r>
          </a:p>
        </p:txBody>
      </p:sp>
      <p:cxnSp>
        <p:nvCxnSpPr>
          <p:cNvPr id="105" name="Gerade Verbindung mit Pfeil 104"/>
          <p:cNvCxnSpPr>
            <a:stCxn id="24" idx="3"/>
            <a:endCxn id="49" idx="1"/>
          </p:cNvCxnSpPr>
          <p:nvPr/>
        </p:nvCxnSpPr>
        <p:spPr>
          <a:xfrm>
            <a:off x="7144317" y="4362071"/>
            <a:ext cx="605972" cy="2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Flussdiagramm: Prozess 109"/>
          <p:cNvSpPr/>
          <p:nvPr/>
        </p:nvSpPr>
        <p:spPr>
          <a:xfrm>
            <a:off x="9312389" y="4147342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Erfassung Testergebnis</a:t>
            </a:r>
          </a:p>
        </p:txBody>
      </p:sp>
      <p:sp>
        <p:nvSpPr>
          <p:cNvPr id="111" name="Abgerundetes Rechteck 110"/>
          <p:cNvSpPr/>
          <p:nvPr/>
        </p:nvSpPr>
        <p:spPr>
          <a:xfrm>
            <a:off x="10116087" y="4486926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4</a:t>
            </a:r>
          </a:p>
        </p:txBody>
      </p:sp>
      <p:cxnSp>
        <p:nvCxnSpPr>
          <p:cNvPr id="112" name="Gerade Verbindung mit Pfeil 111"/>
          <p:cNvCxnSpPr>
            <a:stCxn id="49" idx="3"/>
            <a:endCxn id="110" idx="1"/>
          </p:cNvCxnSpPr>
          <p:nvPr/>
        </p:nvCxnSpPr>
        <p:spPr>
          <a:xfrm>
            <a:off x="8730003" y="4365057"/>
            <a:ext cx="5823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Sechseck 114"/>
          <p:cNvSpPr/>
          <p:nvPr/>
        </p:nvSpPr>
        <p:spPr>
          <a:xfrm>
            <a:off x="10806113" y="4113881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D</a:t>
            </a:r>
          </a:p>
        </p:txBody>
      </p:sp>
      <p:cxnSp>
        <p:nvCxnSpPr>
          <p:cNvPr id="117" name="Gerade Verbindung mit Pfeil 116"/>
          <p:cNvCxnSpPr>
            <a:stCxn id="110" idx="3"/>
            <a:endCxn id="115" idx="3"/>
          </p:cNvCxnSpPr>
          <p:nvPr/>
        </p:nvCxnSpPr>
        <p:spPr>
          <a:xfrm>
            <a:off x="10292103" y="4365057"/>
            <a:ext cx="514010" cy="41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Abgerundetes Rechteck 119"/>
          <p:cNvSpPr/>
          <p:nvPr/>
        </p:nvSpPr>
        <p:spPr>
          <a:xfrm>
            <a:off x="7110722" y="5160955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3</a:t>
            </a:r>
          </a:p>
        </p:txBody>
      </p:sp>
      <p:sp>
        <p:nvSpPr>
          <p:cNvPr id="121" name="Abgerundetes Rechteck 120"/>
          <p:cNvSpPr/>
          <p:nvPr/>
        </p:nvSpPr>
        <p:spPr>
          <a:xfrm>
            <a:off x="7098889" y="5539208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4</a:t>
            </a:r>
          </a:p>
        </p:txBody>
      </p:sp>
      <p:sp>
        <p:nvSpPr>
          <p:cNvPr id="122" name="Textfeld 121"/>
          <p:cNvSpPr txBox="1"/>
          <p:nvPr/>
        </p:nvSpPr>
        <p:spPr>
          <a:xfrm>
            <a:off x="7469042" y="5149835"/>
            <a:ext cx="21894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400" dirty="0" smtClean="0"/>
              <a:t>= Terminvereinbarungstool</a:t>
            </a:r>
          </a:p>
        </p:txBody>
      </p:sp>
      <p:sp>
        <p:nvSpPr>
          <p:cNvPr id="123" name="Textfeld 122"/>
          <p:cNvSpPr txBox="1"/>
          <p:nvPr/>
        </p:nvSpPr>
        <p:spPr>
          <a:xfrm>
            <a:off x="7476302" y="5519945"/>
            <a:ext cx="29740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400" dirty="0" smtClean="0"/>
              <a:t>= FV Erweiterung / mobile Endgeräte</a:t>
            </a:r>
          </a:p>
        </p:txBody>
      </p:sp>
    </p:spTree>
    <p:extLst>
      <p:ext uri="{BB962C8B-B14F-4D97-AF65-F5344CB8AC3E}">
        <p14:creationId xmlns:p14="http://schemas.microsoft.com/office/powerpoint/2010/main" val="97970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699" y="388459"/>
            <a:ext cx="10895013" cy="1080000"/>
          </a:xfrm>
        </p:spPr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 smtClean="0"/>
              <a:t>Teilprozess: Aufforderung zur Sprachförderung nach § 55 SchulG</a:t>
            </a:r>
            <a:endParaRPr lang="de-DE" sz="2400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Kita-Chancenjahr / Konzept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14</a:t>
            </a:fld>
            <a:endParaRPr lang="de-DE"/>
          </a:p>
        </p:txBody>
      </p:sp>
      <p:cxnSp>
        <p:nvCxnSpPr>
          <p:cNvPr id="9" name="Gerader Verbinder 8"/>
          <p:cNvCxnSpPr/>
          <p:nvPr/>
        </p:nvCxnSpPr>
        <p:spPr>
          <a:xfrm>
            <a:off x="647700" y="25499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47553" y="3726224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>
          <a:xfrm>
            <a:off x="660400" y="48994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/>
          <p:cNvCxnSpPr/>
          <p:nvPr/>
        </p:nvCxnSpPr>
        <p:spPr>
          <a:xfrm>
            <a:off x="660400" y="60551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 rot="16200000">
            <a:off x="400593" y="17253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Eltern</a:t>
            </a:r>
          </a:p>
        </p:txBody>
      </p:sp>
      <p:sp>
        <p:nvSpPr>
          <p:cNvPr id="19" name="Rechteck 18"/>
          <p:cNvSpPr/>
          <p:nvPr/>
        </p:nvSpPr>
        <p:spPr>
          <a:xfrm rot="16200000">
            <a:off x="413293" y="29064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Schulamt</a:t>
            </a:r>
          </a:p>
        </p:txBody>
      </p:sp>
      <p:sp>
        <p:nvSpPr>
          <p:cNvPr id="20" name="Rechteck 19"/>
          <p:cNvSpPr/>
          <p:nvPr/>
        </p:nvSpPr>
        <p:spPr>
          <a:xfrm rot="16200000">
            <a:off x="413293" y="40748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50" b="1" dirty="0" smtClean="0"/>
              <a:t>Sprach-</a:t>
            </a:r>
            <a:r>
              <a:rPr lang="de-DE" sz="1050" b="1" dirty="0" err="1" smtClean="0"/>
              <a:t>beraterteams</a:t>
            </a:r>
            <a:endParaRPr lang="de-DE" sz="1050" b="1" dirty="0" smtClean="0"/>
          </a:p>
        </p:txBody>
      </p:sp>
      <p:sp>
        <p:nvSpPr>
          <p:cNvPr id="21" name="Rechteck 20"/>
          <p:cNvSpPr/>
          <p:nvPr/>
        </p:nvSpPr>
        <p:spPr>
          <a:xfrm rot="16200000">
            <a:off x="413293" y="52305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Jugend-ämter</a:t>
            </a:r>
          </a:p>
        </p:txBody>
      </p:sp>
      <p:sp>
        <p:nvSpPr>
          <p:cNvPr id="26" name="Sechseck 25"/>
          <p:cNvSpPr/>
          <p:nvPr/>
        </p:nvSpPr>
        <p:spPr>
          <a:xfrm>
            <a:off x="1382306" y="4063125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D</a:t>
            </a:r>
          </a:p>
        </p:txBody>
      </p:sp>
      <p:sp>
        <p:nvSpPr>
          <p:cNvPr id="27" name="Flussdiagramm: Prozess 26"/>
          <p:cNvSpPr/>
          <p:nvPr/>
        </p:nvSpPr>
        <p:spPr>
          <a:xfrm>
            <a:off x="3739992" y="2753450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Bescheid-</a:t>
            </a:r>
            <a:br>
              <a:rPr lang="de-DE" sz="1000" dirty="0" smtClean="0"/>
            </a:br>
            <a:r>
              <a:rPr lang="de-DE" sz="1000" dirty="0" err="1" smtClean="0"/>
              <a:t>erstellung</a:t>
            </a:r>
            <a:endParaRPr lang="de-DE" sz="1000" dirty="0" smtClean="0"/>
          </a:p>
        </p:txBody>
      </p:sp>
      <p:sp>
        <p:nvSpPr>
          <p:cNvPr id="28" name="Flussdiagramm: Verzweigung 27"/>
          <p:cNvSpPr/>
          <p:nvPr/>
        </p:nvSpPr>
        <p:spPr>
          <a:xfrm>
            <a:off x="2157913" y="3895544"/>
            <a:ext cx="1040606" cy="84582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700" b="1" dirty="0" smtClean="0"/>
              <a:t>Ergebnis</a:t>
            </a:r>
          </a:p>
        </p:txBody>
      </p:sp>
      <p:sp>
        <p:nvSpPr>
          <p:cNvPr id="29" name="Flussdiagramm: Prozess 28"/>
          <p:cNvSpPr/>
          <p:nvPr/>
        </p:nvSpPr>
        <p:spPr>
          <a:xfrm>
            <a:off x="2186488" y="1713489"/>
            <a:ext cx="979714" cy="435429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Ende d. Verf.</a:t>
            </a:r>
          </a:p>
        </p:txBody>
      </p:sp>
      <p:cxnSp>
        <p:nvCxnSpPr>
          <p:cNvPr id="10" name="Gerade Verbindung mit Pfeil 9"/>
          <p:cNvCxnSpPr>
            <a:stCxn id="28" idx="0"/>
            <a:endCxn id="29" idx="2"/>
          </p:cNvCxnSpPr>
          <p:nvPr/>
        </p:nvCxnSpPr>
        <p:spPr>
          <a:xfrm flipH="1" flipV="1">
            <a:off x="2676345" y="2148918"/>
            <a:ext cx="1871" cy="1746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686050" y="2181225"/>
            <a:ext cx="15247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000" dirty="0" smtClean="0"/>
              <a:t>Kein Sprachförderbedarf</a:t>
            </a:r>
            <a:br>
              <a:rPr lang="de-DE" sz="1000" dirty="0" smtClean="0"/>
            </a:br>
            <a:r>
              <a:rPr lang="de-DE" sz="1000" dirty="0" smtClean="0"/>
              <a:t>/ Beratung</a:t>
            </a:r>
          </a:p>
        </p:txBody>
      </p:sp>
      <p:cxnSp>
        <p:nvCxnSpPr>
          <p:cNvPr id="31" name="Gewinkelter Verbinder 30"/>
          <p:cNvCxnSpPr>
            <a:stCxn id="28" idx="3"/>
            <a:endCxn id="27" idx="1"/>
          </p:cNvCxnSpPr>
          <p:nvPr/>
        </p:nvCxnSpPr>
        <p:spPr>
          <a:xfrm flipV="1">
            <a:off x="3198519" y="2971165"/>
            <a:ext cx="541473" cy="134728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/>
          <p:cNvSpPr txBox="1"/>
          <p:nvPr/>
        </p:nvSpPr>
        <p:spPr>
          <a:xfrm>
            <a:off x="3490597" y="3191270"/>
            <a:ext cx="1261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000" dirty="0" smtClean="0"/>
              <a:t>Sprachförderbedarf</a:t>
            </a:r>
          </a:p>
          <a:p>
            <a:pPr algn="l"/>
            <a:r>
              <a:rPr lang="de-DE" sz="1000" dirty="0" smtClean="0"/>
              <a:t>vorhanden</a:t>
            </a:r>
          </a:p>
        </p:txBody>
      </p:sp>
      <p:cxnSp>
        <p:nvCxnSpPr>
          <p:cNvPr id="34" name="Gerade Verbindung mit Pfeil 33"/>
          <p:cNvCxnSpPr>
            <a:stCxn id="26" idx="0"/>
            <a:endCxn id="28" idx="1"/>
          </p:cNvCxnSpPr>
          <p:nvPr/>
        </p:nvCxnSpPr>
        <p:spPr>
          <a:xfrm flipV="1">
            <a:off x="1943100" y="4318454"/>
            <a:ext cx="214813" cy="3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lussdiagramm: Prozess 36"/>
          <p:cNvSpPr/>
          <p:nvPr/>
        </p:nvSpPr>
        <p:spPr>
          <a:xfrm>
            <a:off x="5200347" y="2755855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Bescheid-</a:t>
            </a:r>
            <a:br>
              <a:rPr lang="de-DE" sz="1000" dirty="0" smtClean="0"/>
            </a:br>
            <a:r>
              <a:rPr lang="de-DE" sz="1000" dirty="0" err="1" smtClean="0"/>
              <a:t>erteilung</a:t>
            </a:r>
            <a:endParaRPr lang="de-DE" sz="1000" dirty="0" smtClean="0"/>
          </a:p>
        </p:txBody>
      </p:sp>
      <p:cxnSp>
        <p:nvCxnSpPr>
          <p:cNvPr id="39" name="Gerade Verbindung mit Pfeil 38"/>
          <p:cNvCxnSpPr>
            <a:stCxn id="27" idx="3"/>
            <a:endCxn id="37" idx="1"/>
          </p:cNvCxnSpPr>
          <p:nvPr/>
        </p:nvCxnSpPr>
        <p:spPr>
          <a:xfrm>
            <a:off x="4719706" y="2971165"/>
            <a:ext cx="480641" cy="2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ussdiagramm: Verzweigung 39"/>
          <p:cNvSpPr/>
          <p:nvPr/>
        </p:nvSpPr>
        <p:spPr>
          <a:xfrm>
            <a:off x="6807960" y="1509250"/>
            <a:ext cx="1040606" cy="84582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700" b="1" dirty="0" smtClean="0"/>
              <a:t>Ergebnis</a:t>
            </a:r>
          </a:p>
        </p:txBody>
      </p:sp>
      <p:cxnSp>
        <p:nvCxnSpPr>
          <p:cNvPr id="42" name="Gewinkelter Verbinder 41"/>
          <p:cNvCxnSpPr>
            <a:stCxn id="37" idx="3"/>
            <a:endCxn id="40" idx="1"/>
          </p:cNvCxnSpPr>
          <p:nvPr/>
        </p:nvCxnSpPr>
        <p:spPr>
          <a:xfrm flipV="1">
            <a:off x="6180061" y="1932160"/>
            <a:ext cx="627899" cy="10414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Abgerundetes Rechteck 35"/>
          <p:cNvSpPr/>
          <p:nvPr/>
        </p:nvSpPr>
        <p:spPr>
          <a:xfrm>
            <a:off x="5922241" y="3066987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5</a:t>
            </a:r>
          </a:p>
        </p:txBody>
      </p:sp>
      <p:sp>
        <p:nvSpPr>
          <p:cNvPr id="43" name="Flussdiagramm: Prozess 42"/>
          <p:cNvSpPr/>
          <p:nvPr/>
        </p:nvSpPr>
        <p:spPr>
          <a:xfrm>
            <a:off x="8340217" y="1713659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Sucht</a:t>
            </a:r>
            <a:br>
              <a:rPr lang="de-DE" sz="1000" dirty="0" smtClean="0"/>
            </a:br>
            <a:r>
              <a:rPr lang="de-DE" sz="1000" dirty="0" smtClean="0"/>
              <a:t>Regelangebot</a:t>
            </a:r>
          </a:p>
        </p:txBody>
      </p:sp>
      <p:cxnSp>
        <p:nvCxnSpPr>
          <p:cNvPr id="45" name="Gerade Verbindung mit Pfeil 44"/>
          <p:cNvCxnSpPr>
            <a:stCxn id="40" idx="3"/>
            <a:endCxn id="43" idx="1"/>
          </p:cNvCxnSpPr>
          <p:nvPr/>
        </p:nvCxnSpPr>
        <p:spPr>
          <a:xfrm flipV="1">
            <a:off x="7848566" y="1931374"/>
            <a:ext cx="491651" cy="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lussdiagramm: Prozess 45"/>
          <p:cNvSpPr/>
          <p:nvPr/>
        </p:nvSpPr>
        <p:spPr>
          <a:xfrm>
            <a:off x="8340217" y="5244941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Angebote</a:t>
            </a:r>
          </a:p>
        </p:txBody>
      </p:sp>
      <p:cxnSp>
        <p:nvCxnSpPr>
          <p:cNvPr id="48" name="Gewinkelter Verbinder 47"/>
          <p:cNvCxnSpPr>
            <a:stCxn id="40" idx="2"/>
            <a:endCxn id="46" idx="1"/>
          </p:cNvCxnSpPr>
          <p:nvPr/>
        </p:nvCxnSpPr>
        <p:spPr>
          <a:xfrm rot="16200000" flipH="1">
            <a:off x="6280447" y="3402886"/>
            <a:ext cx="3107586" cy="10119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feld 48"/>
          <p:cNvSpPr txBox="1"/>
          <p:nvPr/>
        </p:nvSpPr>
        <p:spPr>
          <a:xfrm>
            <a:off x="7353628" y="2316797"/>
            <a:ext cx="152798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de-DE" sz="1000" dirty="0" smtClean="0"/>
              <a:t>Anfrage Unterstützung</a:t>
            </a:r>
            <a:br>
              <a:rPr lang="de-DE" sz="1000" dirty="0" smtClean="0"/>
            </a:br>
            <a:r>
              <a:rPr lang="de-DE" sz="1000" dirty="0" smtClean="0"/>
              <a:t>Platzsuche / -vermittlung</a:t>
            </a:r>
          </a:p>
        </p:txBody>
      </p:sp>
      <p:sp>
        <p:nvSpPr>
          <p:cNvPr id="50" name="Sechseck 49"/>
          <p:cNvSpPr/>
          <p:nvPr/>
        </p:nvSpPr>
        <p:spPr>
          <a:xfrm>
            <a:off x="8550134" y="6045949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H</a:t>
            </a:r>
          </a:p>
        </p:txBody>
      </p:sp>
      <p:cxnSp>
        <p:nvCxnSpPr>
          <p:cNvPr id="52" name="Gerade Verbindung mit Pfeil 51"/>
          <p:cNvCxnSpPr>
            <a:endCxn id="46" idx="2"/>
          </p:cNvCxnSpPr>
          <p:nvPr/>
        </p:nvCxnSpPr>
        <p:spPr>
          <a:xfrm flipV="1">
            <a:off x="8830074" y="5680370"/>
            <a:ext cx="0" cy="374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echseck 57"/>
          <p:cNvSpPr/>
          <p:nvPr/>
        </p:nvSpPr>
        <p:spPr>
          <a:xfrm>
            <a:off x="9992525" y="1686539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G</a:t>
            </a:r>
          </a:p>
        </p:txBody>
      </p:sp>
      <p:cxnSp>
        <p:nvCxnSpPr>
          <p:cNvPr id="60" name="Gerade Verbindung mit Pfeil 59"/>
          <p:cNvCxnSpPr>
            <a:stCxn id="43" idx="3"/>
            <a:endCxn id="58" idx="3"/>
          </p:cNvCxnSpPr>
          <p:nvPr/>
        </p:nvCxnSpPr>
        <p:spPr>
          <a:xfrm>
            <a:off x="9319931" y="1931374"/>
            <a:ext cx="672594" cy="10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r Verbinder 66"/>
          <p:cNvCxnSpPr>
            <a:stCxn id="46" idx="3"/>
            <a:endCxn id="58" idx="2"/>
          </p:cNvCxnSpPr>
          <p:nvPr/>
        </p:nvCxnSpPr>
        <p:spPr>
          <a:xfrm flipV="1">
            <a:off x="9319931" y="2197196"/>
            <a:ext cx="800258" cy="32654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lussdiagramm: Prozess 67"/>
          <p:cNvSpPr/>
          <p:nvPr/>
        </p:nvSpPr>
        <p:spPr>
          <a:xfrm>
            <a:off x="2258917" y="5008742"/>
            <a:ext cx="3341783" cy="904696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69" name="Abgerundetes Rechteck 68"/>
          <p:cNvSpPr/>
          <p:nvPr/>
        </p:nvSpPr>
        <p:spPr>
          <a:xfrm>
            <a:off x="2335082" y="5114807"/>
            <a:ext cx="356939" cy="29474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/>
              <a:t>5</a:t>
            </a:r>
            <a:endParaRPr lang="de-DE" sz="1100" b="1" dirty="0" smtClean="0"/>
          </a:p>
        </p:txBody>
      </p:sp>
      <p:sp>
        <p:nvSpPr>
          <p:cNvPr id="70" name="Abgerundetes Rechteck 69"/>
          <p:cNvSpPr/>
          <p:nvPr/>
        </p:nvSpPr>
        <p:spPr>
          <a:xfrm>
            <a:off x="2343243" y="5493060"/>
            <a:ext cx="356939" cy="29474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6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2784506" y="5038928"/>
            <a:ext cx="31085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400" dirty="0" smtClean="0"/>
              <a:t>= Sprachförder-/Teilzeitgutschein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2774236" y="5462811"/>
            <a:ext cx="30294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400" dirty="0" smtClean="0"/>
              <a:t>= Angebotserfassung /-meldung</a:t>
            </a:r>
          </a:p>
        </p:txBody>
      </p:sp>
      <p:sp>
        <p:nvSpPr>
          <p:cNvPr id="73" name="Abgerundetes Rechteck 72"/>
          <p:cNvSpPr/>
          <p:nvPr/>
        </p:nvSpPr>
        <p:spPr>
          <a:xfrm>
            <a:off x="9166929" y="5539208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5123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699" y="375759"/>
            <a:ext cx="10895013" cy="1080000"/>
          </a:xfrm>
        </p:spPr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 smtClean="0"/>
              <a:t>Teilprozess: Platzsuche / -vermittlung (Zuweisungsprozess)</a:t>
            </a:r>
            <a:endParaRPr lang="de-DE" sz="2400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Kita-Chancenjahr / Konzept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15</a:t>
            </a:fld>
            <a:endParaRPr lang="de-DE"/>
          </a:p>
        </p:txBody>
      </p:sp>
      <p:cxnSp>
        <p:nvCxnSpPr>
          <p:cNvPr id="9" name="Gerader Verbinder 8"/>
          <p:cNvCxnSpPr/>
          <p:nvPr/>
        </p:nvCxnSpPr>
        <p:spPr>
          <a:xfrm>
            <a:off x="647700" y="25499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33041" y="3711710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>
          <a:xfrm>
            <a:off x="660400" y="4869180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/>
          <p:cNvCxnSpPr/>
          <p:nvPr/>
        </p:nvCxnSpPr>
        <p:spPr>
          <a:xfrm>
            <a:off x="660400" y="6055179"/>
            <a:ext cx="10895012" cy="0"/>
          </a:xfrm>
          <a:prstGeom prst="line">
            <a:avLst/>
          </a:prstGeom>
          <a:ln w="31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 rot="16200000">
            <a:off x="400593" y="17253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Eltern</a:t>
            </a:r>
          </a:p>
        </p:txBody>
      </p:sp>
      <p:sp>
        <p:nvSpPr>
          <p:cNvPr id="19" name="Rechteck 18"/>
          <p:cNvSpPr/>
          <p:nvPr/>
        </p:nvSpPr>
        <p:spPr>
          <a:xfrm rot="16200000">
            <a:off x="413293" y="29064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Schulamt</a:t>
            </a:r>
          </a:p>
        </p:txBody>
      </p:sp>
      <p:sp>
        <p:nvSpPr>
          <p:cNvPr id="21" name="Rechteck 20"/>
          <p:cNvSpPr/>
          <p:nvPr/>
        </p:nvSpPr>
        <p:spPr>
          <a:xfrm rot="16200000">
            <a:off x="413293" y="40494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Jugend-ämter</a:t>
            </a:r>
          </a:p>
        </p:txBody>
      </p:sp>
      <p:sp>
        <p:nvSpPr>
          <p:cNvPr id="74" name="Flussdiagramm: Prozess 73"/>
          <p:cNvSpPr/>
          <p:nvPr/>
        </p:nvSpPr>
        <p:spPr>
          <a:xfrm>
            <a:off x="2083404" y="2871162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Bescheid-</a:t>
            </a:r>
            <a:br>
              <a:rPr lang="de-DE" sz="1000" dirty="0" smtClean="0"/>
            </a:br>
            <a:r>
              <a:rPr lang="de-DE" sz="1000" dirty="0" err="1" smtClean="0"/>
              <a:t>erteilung</a:t>
            </a:r>
            <a:endParaRPr lang="de-DE" sz="1000" dirty="0" smtClean="0"/>
          </a:p>
        </p:txBody>
      </p:sp>
      <p:sp>
        <p:nvSpPr>
          <p:cNvPr id="75" name="Sechseck 74"/>
          <p:cNvSpPr/>
          <p:nvPr/>
        </p:nvSpPr>
        <p:spPr>
          <a:xfrm>
            <a:off x="1371600" y="2837098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x</a:t>
            </a:r>
          </a:p>
        </p:txBody>
      </p:sp>
      <p:sp>
        <p:nvSpPr>
          <p:cNvPr id="76" name="Flussdiagramm: Prozess 75"/>
          <p:cNvSpPr/>
          <p:nvPr/>
        </p:nvSpPr>
        <p:spPr>
          <a:xfrm>
            <a:off x="3254222" y="2877894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Platzanfrage</a:t>
            </a:r>
          </a:p>
        </p:txBody>
      </p:sp>
      <p:cxnSp>
        <p:nvCxnSpPr>
          <p:cNvPr id="78" name="Gerade Verbindung mit Pfeil 77"/>
          <p:cNvCxnSpPr>
            <a:stCxn id="74" idx="3"/>
            <a:endCxn id="76" idx="1"/>
          </p:cNvCxnSpPr>
          <p:nvPr/>
        </p:nvCxnSpPr>
        <p:spPr>
          <a:xfrm>
            <a:off x="3063118" y="3088877"/>
            <a:ext cx="191104" cy="6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Flussdiagramm: Prozess 78"/>
          <p:cNvSpPr/>
          <p:nvPr/>
        </p:nvSpPr>
        <p:spPr>
          <a:xfrm>
            <a:off x="4416992" y="4015786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Platz-</a:t>
            </a:r>
            <a:r>
              <a:rPr lang="de-DE" sz="1000" dirty="0"/>
              <a:t/>
            </a:r>
            <a:br>
              <a:rPr lang="de-DE" sz="1000" dirty="0"/>
            </a:br>
            <a:r>
              <a:rPr lang="de-DE" sz="1000" dirty="0" err="1" smtClean="0"/>
              <a:t>vermittlung</a:t>
            </a:r>
            <a:endParaRPr lang="de-DE" sz="1000" dirty="0" smtClean="0"/>
          </a:p>
        </p:txBody>
      </p:sp>
      <p:cxnSp>
        <p:nvCxnSpPr>
          <p:cNvPr id="81" name="Gewinkelter Verbinder 80"/>
          <p:cNvCxnSpPr>
            <a:stCxn id="76" idx="3"/>
            <a:endCxn id="79" idx="0"/>
          </p:cNvCxnSpPr>
          <p:nvPr/>
        </p:nvCxnSpPr>
        <p:spPr>
          <a:xfrm>
            <a:off x="4233936" y="3095609"/>
            <a:ext cx="672913" cy="92017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hteck 81"/>
          <p:cNvSpPr/>
          <p:nvPr/>
        </p:nvSpPr>
        <p:spPr>
          <a:xfrm rot="16200000">
            <a:off x="413293" y="5230586"/>
            <a:ext cx="990600" cy="4963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 smtClean="0"/>
              <a:t>Anbieter</a:t>
            </a:r>
          </a:p>
        </p:txBody>
      </p:sp>
      <p:sp>
        <p:nvSpPr>
          <p:cNvPr id="84" name="Flussdiagramm: Prozess 83"/>
          <p:cNvSpPr/>
          <p:nvPr/>
        </p:nvSpPr>
        <p:spPr>
          <a:xfrm>
            <a:off x="2085822" y="5252793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Platzmeldung</a:t>
            </a:r>
          </a:p>
        </p:txBody>
      </p:sp>
      <p:sp>
        <p:nvSpPr>
          <p:cNvPr id="86" name="Sechseck 85"/>
          <p:cNvSpPr/>
          <p:nvPr/>
        </p:nvSpPr>
        <p:spPr>
          <a:xfrm>
            <a:off x="1371600" y="5211997"/>
            <a:ext cx="571500" cy="51065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H</a:t>
            </a:r>
          </a:p>
        </p:txBody>
      </p:sp>
      <p:cxnSp>
        <p:nvCxnSpPr>
          <p:cNvPr id="90" name="Gerade Verbindung mit Pfeil 89"/>
          <p:cNvCxnSpPr>
            <a:stCxn id="86" idx="0"/>
            <a:endCxn id="84" idx="1"/>
          </p:cNvCxnSpPr>
          <p:nvPr/>
        </p:nvCxnSpPr>
        <p:spPr>
          <a:xfrm>
            <a:off x="1943100" y="5467326"/>
            <a:ext cx="142722" cy="3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Flussdiagramm: Prozess 90"/>
          <p:cNvSpPr/>
          <p:nvPr/>
        </p:nvSpPr>
        <p:spPr>
          <a:xfrm>
            <a:off x="3254222" y="4015786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Platz-</a:t>
            </a:r>
            <a:br>
              <a:rPr lang="de-DE" sz="1000" dirty="0" smtClean="0"/>
            </a:br>
            <a:r>
              <a:rPr lang="de-DE" sz="1000" dirty="0" err="1" smtClean="0"/>
              <a:t>erfassung</a:t>
            </a:r>
            <a:endParaRPr lang="de-DE" sz="1000" dirty="0" smtClean="0"/>
          </a:p>
        </p:txBody>
      </p:sp>
      <p:cxnSp>
        <p:nvCxnSpPr>
          <p:cNvPr id="95" name="Gerade Verbindung mit Pfeil 94"/>
          <p:cNvCxnSpPr>
            <a:stCxn id="91" idx="3"/>
            <a:endCxn id="79" idx="1"/>
          </p:cNvCxnSpPr>
          <p:nvPr/>
        </p:nvCxnSpPr>
        <p:spPr>
          <a:xfrm>
            <a:off x="4233936" y="4233501"/>
            <a:ext cx="183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lussdiagramm: Prozess 96"/>
          <p:cNvSpPr/>
          <p:nvPr/>
        </p:nvSpPr>
        <p:spPr>
          <a:xfrm>
            <a:off x="5605162" y="4022001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Begleit-angebot</a:t>
            </a:r>
          </a:p>
        </p:txBody>
      </p:sp>
      <p:cxnSp>
        <p:nvCxnSpPr>
          <p:cNvPr id="99" name="Gerade Verbindung mit Pfeil 98"/>
          <p:cNvCxnSpPr>
            <a:stCxn id="79" idx="3"/>
            <a:endCxn id="97" idx="1"/>
          </p:cNvCxnSpPr>
          <p:nvPr/>
        </p:nvCxnSpPr>
        <p:spPr>
          <a:xfrm>
            <a:off x="5396706" y="4233501"/>
            <a:ext cx="208456" cy="6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Flussdiagramm: Prozess 99"/>
          <p:cNvSpPr/>
          <p:nvPr/>
        </p:nvSpPr>
        <p:spPr>
          <a:xfrm>
            <a:off x="6954537" y="1644955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Platzsuche</a:t>
            </a:r>
          </a:p>
        </p:txBody>
      </p:sp>
      <p:cxnSp>
        <p:nvCxnSpPr>
          <p:cNvPr id="102" name="Gewinkelter Verbinder 101"/>
          <p:cNvCxnSpPr>
            <a:stCxn id="97" idx="3"/>
            <a:endCxn id="100" idx="1"/>
          </p:cNvCxnSpPr>
          <p:nvPr/>
        </p:nvCxnSpPr>
        <p:spPr>
          <a:xfrm flipV="1">
            <a:off x="6584876" y="1862670"/>
            <a:ext cx="369661" cy="23770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Flussdiagramm: Prozess 102"/>
          <p:cNvSpPr/>
          <p:nvPr/>
        </p:nvSpPr>
        <p:spPr>
          <a:xfrm>
            <a:off x="9381972" y="5252793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Vertrags</a:t>
            </a:r>
            <a:br>
              <a:rPr lang="de-DE" sz="1000" dirty="0" smtClean="0"/>
            </a:br>
            <a:r>
              <a:rPr lang="de-DE" sz="1000" dirty="0" err="1" smtClean="0"/>
              <a:t>erfassung</a:t>
            </a:r>
            <a:endParaRPr lang="de-DE" sz="1000" dirty="0" smtClean="0"/>
          </a:p>
        </p:txBody>
      </p:sp>
      <p:cxnSp>
        <p:nvCxnSpPr>
          <p:cNvPr id="105" name="Gewinkelter Verbinder 104"/>
          <p:cNvCxnSpPr>
            <a:stCxn id="100" idx="3"/>
            <a:endCxn id="115" idx="1"/>
          </p:cNvCxnSpPr>
          <p:nvPr/>
        </p:nvCxnSpPr>
        <p:spPr>
          <a:xfrm>
            <a:off x="7934251" y="1862670"/>
            <a:ext cx="285672" cy="35973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Flussdiagramm: Prozess 105"/>
          <p:cNvSpPr/>
          <p:nvPr/>
        </p:nvSpPr>
        <p:spPr>
          <a:xfrm>
            <a:off x="10602912" y="2833478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err="1" smtClean="0"/>
              <a:t>Statisik</a:t>
            </a:r>
            <a:endParaRPr lang="de-DE" sz="1000" dirty="0" smtClean="0"/>
          </a:p>
        </p:txBody>
      </p:sp>
      <p:cxnSp>
        <p:nvCxnSpPr>
          <p:cNvPr id="109" name="Gewinkelter Verbinder 108"/>
          <p:cNvCxnSpPr>
            <a:stCxn id="103" idx="3"/>
            <a:endCxn id="106" idx="1"/>
          </p:cNvCxnSpPr>
          <p:nvPr/>
        </p:nvCxnSpPr>
        <p:spPr>
          <a:xfrm flipV="1">
            <a:off x="10361686" y="3051193"/>
            <a:ext cx="241226" cy="241931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 Verbindung mit Pfeil 111"/>
          <p:cNvCxnSpPr>
            <a:stCxn id="75" idx="0"/>
            <a:endCxn id="74" idx="1"/>
          </p:cNvCxnSpPr>
          <p:nvPr/>
        </p:nvCxnSpPr>
        <p:spPr>
          <a:xfrm flipV="1">
            <a:off x="1943100" y="3088877"/>
            <a:ext cx="140304" cy="3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winkelter Verbinder 113"/>
          <p:cNvCxnSpPr>
            <a:stCxn id="84" idx="3"/>
            <a:endCxn id="91" idx="1"/>
          </p:cNvCxnSpPr>
          <p:nvPr/>
        </p:nvCxnSpPr>
        <p:spPr>
          <a:xfrm flipV="1">
            <a:off x="3065536" y="4233501"/>
            <a:ext cx="188686" cy="123700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Flussdiagramm: Prozess 114"/>
          <p:cNvSpPr/>
          <p:nvPr/>
        </p:nvSpPr>
        <p:spPr>
          <a:xfrm>
            <a:off x="8219923" y="5242282"/>
            <a:ext cx="979714" cy="435429"/>
          </a:xfrm>
          <a:prstGeom prst="flowChartProcess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/>
              <a:t>Vertrags</a:t>
            </a:r>
            <a:br>
              <a:rPr lang="de-DE" sz="1000" dirty="0" smtClean="0"/>
            </a:br>
            <a:r>
              <a:rPr lang="de-DE" sz="1000" dirty="0" err="1" smtClean="0"/>
              <a:t>schluss</a:t>
            </a:r>
            <a:endParaRPr lang="de-DE" sz="1000" dirty="0" smtClean="0"/>
          </a:p>
        </p:txBody>
      </p:sp>
      <p:cxnSp>
        <p:nvCxnSpPr>
          <p:cNvPr id="118" name="Gerade Verbindung mit Pfeil 117"/>
          <p:cNvCxnSpPr>
            <a:stCxn id="115" idx="3"/>
            <a:endCxn id="103" idx="1"/>
          </p:cNvCxnSpPr>
          <p:nvPr/>
        </p:nvCxnSpPr>
        <p:spPr>
          <a:xfrm>
            <a:off x="9199637" y="5459997"/>
            <a:ext cx="182335" cy="10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Abgerundetes Rechteck 121"/>
          <p:cNvSpPr/>
          <p:nvPr/>
        </p:nvSpPr>
        <p:spPr>
          <a:xfrm>
            <a:off x="6404841" y="4362387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8</a:t>
            </a:r>
          </a:p>
        </p:txBody>
      </p:sp>
      <p:sp>
        <p:nvSpPr>
          <p:cNvPr id="123" name="Abgerundetes Rechteck 122"/>
          <p:cNvSpPr/>
          <p:nvPr/>
        </p:nvSpPr>
        <p:spPr>
          <a:xfrm>
            <a:off x="5172941" y="4362387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7</a:t>
            </a:r>
          </a:p>
        </p:txBody>
      </p:sp>
      <p:sp>
        <p:nvSpPr>
          <p:cNvPr id="124" name="Abgerundetes Rechteck 123"/>
          <p:cNvSpPr/>
          <p:nvPr/>
        </p:nvSpPr>
        <p:spPr>
          <a:xfrm>
            <a:off x="2861541" y="5581587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/>
              <a:t>6</a:t>
            </a:r>
            <a:endParaRPr lang="de-DE" sz="1100" b="1" dirty="0" smtClean="0"/>
          </a:p>
        </p:txBody>
      </p:sp>
      <p:sp>
        <p:nvSpPr>
          <p:cNvPr id="125" name="Abgerundetes Rechteck 124"/>
          <p:cNvSpPr/>
          <p:nvPr/>
        </p:nvSpPr>
        <p:spPr>
          <a:xfrm>
            <a:off x="10178896" y="5541222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9</a:t>
            </a:r>
          </a:p>
        </p:txBody>
      </p:sp>
      <p:sp>
        <p:nvSpPr>
          <p:cNvPr id="126" name="Flussdiagramm: Prozess 125"/>
          <p:cNvSpPr/>
          <p:nvPr/>
        </p:nvSpPr>
        <p:spPr>
          <a:xfrm>
            <a:off x="1272342" y="1465580"/>
            <a:ext cx="3590786" cy="990600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127" name="Abgerundetes Rechteck 126"/>
          <p:cNvSpPr/>
          <p:nvPr/>
        </p:nvSpPr>
        <p:spPr>
          <a:xfrm>
            <a:off x="1424742" y="1511521"/>
            <a:ext cx="365580" cy="24859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7</a:t>
            </a:r>
          </a:p>
        </p:txBody>
      </p:sp>
      <p:sp>
        <p:nvSpPr>
          <p:cNvPr id="128" name="Abgerundetes Rechteck 127"/>
          <p:cNvSpPr/>
          <p:nvPr/>
        </p:nvSpPr>
        <p:spPr>
          <a:xfrm>
            <a:off x="1418389" y="1786340"/>
            <a:ext cx="365580" cy="29399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8</a:t>
            </a:r>
          </a:p>
        </p:txBody>
      </p:sp>
      <p:sp>
        <p:nvSpPr>
          <p:cNvPr id="129" name="Textfeld 128"/>
          <p:cNvSpPr txBox="1"/>
          <p:nvPr/>
        </p:nvSpPr>
        <p:spPr>
          <a:xfrm>
            <a:off x="1803056" y="1500401"/>
            <a:ext cx="13742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400" dirty="0" smtClean="0"/>
              <a:t>= Rollenklärung</a:t>
            </a:r>
          </a:p>
        </p:txBody>
      </p:sp>
      <p:sp>
        <p:nvSpPr>
          <p:cNvPr id="130" name="Textfeld 129"/>
          <p:cNvSpPr txBox="1"/>
          <p:nvPr/>
        </p:nvSpPr>
        <p:spPr>
          <a:xfrm>
            <a:off x="1795802" y="1789777"/>
            <a:ext cx="27995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400" dirty="0" smtClean="0"/>
              <a:t>= Vernetzung / aufsuchende Arbeit</a:t>
            </a:r>
          </a:p>
        </p:txBody>
      </p:sp>
      <p:sp>
        <p:nvSpPr>
          <p:cNvPr id="138" name="Abgerundetes Rechteck 137"/>
          <p:cNvSpPr/>
          <p:nvPr/>
        </p:nvSpPr>
        <p:spPr>
          <a:xfrm>
            <a:off x="1418389" y="2116540"/>
            <a:ext cx="365580" cy="29399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b="1" dirty="0" smtClean="0"/>
              <a:t>9</a:t>
            </a:r>
          </a:p>
        </p:txBody>
      </p:sp>
      <p:sp>
        <p:nvSpPr>
          <p:cNvPr id="139" name="Textfeld 138"/>
          <p:cNvSpPr txBox="1"/>
          <p:nvPr/>
        </p:nvSpPr>
        <p:spPr>
          <a:xfrm>
            <a:off x="1795802" y="2119977"/>
            <a:ext cx="30836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400" dirty="0" smtClean="0"/>
              <a:t>= Schnittstelle ISBJ-Kita / Sprachstand</a:t>
            </a:r>
          </a:p>
        </p:txBody>
      </p:sp>
    </p:spTree>
    <p:extLst>
      <p:ext uri="{BB962C8B-B14F-4D97-AF65-F5344CB8AC3E}">
        <p14:creationId xmlns:p14="http://schemas.microsoft.com/office/powerpoint/2010/main" val="398948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94404" y="2312234"/>
            <a:ext cx="5166041" cy="2442645"/>
          </a:xfrm>
        </p:spPr>
        <p:txBody>
          <a:bodyPr/>
          <a:lstStyle/>
          <a:p>
            <a:r>
              <a:rPr lang="de-DE" cap="none" dirty="0" smtClean="0"/>
              <a:t>Start in das Kitajahr 2023/2024</a:t>
            </a:r>
            <a:endParaRPr lang="de-DE" cap="none" dirty="0"/>
          </a:p>
        </p:txBody>
      </p:sp>
      <p:sp>
        <p:nvSpPr>
          <p:cNvPr id="4" name="Textfeld 3"/>
          <p:cNvSpPr txBox="1"/>
          <p:nvPr/>
        </p:nvSpPr>
        <p:spPr>
          <a:xfrm>
            <a:off x="7538721" y="2312234"/>
            <a:ext cx="44703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Platzbelegung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Platzangebot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Ausschöpfungsquote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Antragslage</a:t>
            </a:r>
          </a:p>
        </p:txBody>
      </p:sp>
    </p:spTree>
    <p:extLst>
      <p:ext uri="{BB962C8B-B14F-4D97-AF65-F5344CB8AC3E}">
        <p14:creationId xmlns:p14="http://schemas.microsoft.com/office/powerpoint/2010/main" val="1293428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31.08.23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Seite </a:t>
            </a:r>
            <a:fld id="{073DE812-22F6-49E4-B754-747D11D93214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6" name="Inhaltsplatzhalter 7"/>
          <p:cNvSpPr txBox="1">
            <a:spLocks/>
          </p:cNvSpPr>
          <p:nvPr/>
        </p:nvSpPr>
        <p:spPr>
          <a:xfrm>
            <a:off x="7400875" y="1314019"/>
            <a:ext cx="4141837" cy="5330375"/>
          </a:xfrm>
          <a:prstGeom prst="rect">
            <a:avLst/>
          </a:prstGeom>
        </p:spPr>
        <p:txBody>
          <a:bodyPr/>
          <a:lstStyle>
            <a:lvl1pPr marL="1778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1841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913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693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Es stehen derzeit rd. </a:t>
            </a:r>
            <a:r>
              <a:rPr lang="de-DE" b="1" dirty="0" smtClean="0"/>
              <a:t>182.600 </a:t>
            </a:r>
            <a:r>
              <a:rPr lang="de-DE" dirty="0" smtClean="0"/>
              <a:t>Plätze in rd. 2.900 Kitas zur Belegung zur Verfügung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Aktuell rd. </a:t>
            </a:r>
            <a:r>
              <a:rPr lang="de-DE" b="1" dirty="0" smtClean="0"/>
              <a:t>158.500 </a:t>
            </a:r>
            <a:r>
              <a:rPr lang="de-DE" dirty="0" smtClean="0"/>
              <a:t>Kinder in Kindertageseinrichtungen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Zusätzlich rd. </a:t>
            </a:r>
            <a:r>
              <a:rPr lang="de-DE" b="1" dirty="0" smtClean="0"/>
              <a:t>4.620 </a:t>
            </a:r>
            <a:r>
              <a:rPr lang="de-DE" dirty="0" smtClean="0"/>
              <a:t>Plätze in Tagespflege</a:t>
            </a:r>
            <a:endParaRPr lang="de-DE" sz="1600" dirty="0" smtClean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Die </a:t>
            </a:r>
            <a:r>
              <a:rPr lang="de-DE" dirty="0"/>
              <a:t>Zahl der Verträge wird in den nächsten </a:t>
            </a:r>
            <a:r>
              <a:rPr lang="de-DE" dirty="0" smtClean="0"/>
              <a:t>Monaten </a:t>
            </a:r>
            <a:r>
              <a:rPr lang="de-DE" dirty="0"/>
              <a:t>weiter steigen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672" y="1314019"/>
            <a:ext cx="6717751" cy="4601854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647699" y="667859"/>
            <a:ext cx="10895013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1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Start ins Kitajahr 2023/2024 (Stand: 30.09.2023)</a:t>
            </a:r>
            <a:endParaRPr lang="de-DE" dirty="0"/>
          </a:p>
        </p:txBody>
      </p:sp>
      <p:sp>
        <p:nvSpPr>
          <p:cNvPr id="11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371600" y="6429989"/>
            <a:ext cx="8618220" cy="192887"/>
          </a:xfrm>
        </p:spPr>
        <p:txBody>
          <a:bodyPr/>
          <a:lstStyle/>
          <a:p>
            <a:r>
              <a:rPr lang="de-DE" dirty="0" smtClean="0"/>
              <a:t>Start ins Kitajahr 2023/24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788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31.08.2023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18</a:t>
            </a:fld>
            <a:endParaRPr lang="de-DE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7979" y="1837876"/>
            <a:ext cx="7528964" cy="4385805"/>
          </a:xfrm>
          <a:prstGeom prst="rect">
            <a:avLst/>
          </a:prstGeom>
        </p:spPr>
      </p:pic>
      <p:sp>
        <p:nvSpPr>
          <p:cNvPr id="9" name="Titel 1"/>
          <p:cNvSpPr txBox="1">
            <a:spLocks/>
          </p:cNvSpPr>
          <p:nvPr/>
        </p:nvSpPr>
        <p:spPr>
          <a:xfrm>
            <a:off x="647699" y="667859"/>
            <a:ext cx="10895013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1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Start ins Kitajahr 2023/2024 (Stand: 30.09.2023)</a:t>
            </a:r>
          </a:p>
          <a:p>
            <a:r>
              <a:rPr lang="de-DE" sz="2400" b="0" dirty="0" smtClean="0"/>
              <a:t>Vergleich der erlaubten, angebotenen, belegten Kitaplätze im Jahr 2023</a:t>
            </a:r>
            <a:endParaRPr lang="de-DE" sz="2400" b="0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371600" y="6429989"/>
            <a:ext cx="8618220" cy="192887"/>
          </a:xfrm>
        </p:spPr>
        <p:txBody>
          <a:bodyPr/>
          <a:lstStyle/>
          <a:p>
            <a:r>
              <a:rPr lang="de-DE" dirty="0"/>
              <a:t>Start ins Kitajahr 2023/24</a:t>
            </a:r>
          </a:p>
        </p:txBody>
      </p:sp>
      <p:sp>
        <p:nvSpPr>
          <p:cNvPr id="12" name="Inhaltsplatzhalter 7"/>
          <p:cNvSpPr txBox="1">
            <a:spLocks/>
          </p:cNvSpPr>
          <p:nvPr/>
        </p:nvSpPr>
        <p:spPr>
          <a:xfrm>
            <a:off x="8217307" y="2048810"/>
            <a:ext cx="3325406" cy="4151965"/>
          </a:xfrm>
          <a:prstGeom prst="rect">
            <a:avLst/>
          </a:prstGeom>
        </p:spPr>
        <p:txBody>
          <a:bodyPr/>
          <a:lstStyle>
            <a:lvl1pPr marL="1778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1841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913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693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Die Anzahl der Verträge lag Ende September 2023 bei </a:t>
            </a:r>
            <a:r>
              <a:rPr lang="de-DE" b="1" dirty="0" smtClean="0"/>
              <a:t>158.500.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In 09/2022 waren es rd. </a:t>
            </a:r>
            <a:r>
              <a:rPr lang="de-DE" b="1" dirty="0" smtClean="0"/>
              <a:t>160.300</a:t>
            </a:r>
            <a:r>
              <a:rPr lang="de-DE" dirty="0" smtClean="0"/>
              <a:t> Verträge.</a:t>
            </a:r>
          </a:p>
        </p:txBody>
      </p:sp>
    </p:spTree>
    <p:extLst>
      <p:ext uri="{BB962C8B-B14F-4D97-AF65-F5344CB8AC3E}">
        <p14:creationId xmlns:p14="http://schemas.microsoft.com/office/powerpoint/2010/main" val="255363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31.08.23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Seite </a:t>
            </a:r>
            <a:fld id="{073DE812-22F6-49E4-B754-747D11D93214}" type="slidenum">
              <a:rPr lang="de-DE" smtClean="0"/>
              <a:pPr/>
              <a:t>19</a:t>
            </a:fld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47699" y="667859"/>
            <a:ext cx="10895013" cy="10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1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Start ins Kitajahr 2023/2024 (Stand: 30.09.2023)</a:t>
            </a:r>
          </a:p>
          <a:p>
            <a:r>
              <a:rPr lang="de-DE" sz="2400" b="0" dirty="0"/>
              <a:t>Anträge und Bedarfsbescheide der Kitajahre 2022/23 und </a:t>
            </a:r>
            <a:r>
              <a:rPr lang="de-DE" sz="2400" b="0" dirty="0" smtClean="0"/>
              <a:t>2023/24. </a:t>
            </a:r>
            <a:r>
              <a:rPr lang="de-DE" sz="2400" b="0" dirty="0"/>
              <a:t/>
            </a:r>
            <a:br>
              <a:rPr lang="de-DE" sz="2400" b="0" dirty="0"/>
            </a:br>
            <a:endParaRPr lang="de-DE" sz="2400" b="0" dirty="0"/>
          </a:p>
        </p:txBody>
      </p:sp>
      <p:sp>
        <p:nvSpPr>
          <p:cNvPr id="11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371600" y="6429989"/>
            <a:ext cx="8618220" cy="192887"/>
          </a:xfrm>
        </p:spPr>
        <p:txBody>
          <a:bodyPr/>
          <a:lstStyle/>
          <a:p>
            <a:r>
              <a:rPr lang="de-DE" dirty="0"/>
              <a:t>Start ins Kitajahr 2023/24</a:t>
            </a:r>
          </a:p>
        </p:txBody>
      </p:sp>
      <p:sp>
        <p:nvSpPr>
          <p:cNvPr id="10" name="Inhaltsplatzhalter 7"/>
          <p:cNvSpPr txBox="1">
            <a:spLocks/>
          </p:cNvSpPr>
          <p:nvPr/>
        </p:nvSpPr>
        <p:spPr>
          <a:xfrm>
            <a:off x="7086113" y="1822950"/>
            <a:ext cx="4456599" cy="4379349"/>
          </a:xfrm>
          <a:prstGeom prst="rect">
            <a:avLst/>
          </a:prstGeom>
        </p:spPr>
        <p:txBody>
          <a:bodyPr/>
          <a:lstStyle>
            <a:lvl1pPr marL="1778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1841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913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693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de-DE" dirty="0" smtClean="0"/>
              <a:t>Die Zahl der </a:t>
            </a:r>
            <a:r>
              <a:rPr lang="de-DE" b="1" dirty="0" smtClean="0"/>
              <a:t>Anträge</a:t>
            </a:r>
            <a:r>
              <a:rPr lang="de-DE" dirty="0" smtClean="0"/>
              <a:t> für das </a:t>
            </a:r>
            <a:r>
              <a:rPr lang="de-DE" dirty="0" err="1" smtClean="0"/>
              <a:t>Kitajahr</a:t>
            </a:r>
            <a:r>
              <a:rPr lang="de-DE" dirty="0" smtClean="0"/>
              <a:t> 2023/24 liegt aktuell bei rd.</a:t>
            </a:r>
            <a:r>
              <a:rPr lang="de-DE" b="1" dirty="0" smtClean="0"/>
              <a:t> 23.100.</a:t>
            </a:r>
            <a:endParaRPr lang="de-DE" dirty="0" smtClean="0"/>
          </a:p>
          <a:p>
            <a:pPr>
              <a:lnSpc>
                <a:spcPct val="150000"/>
              </a:lnSpc>
            </a:pPr>
            <a:r>
              <a:rPr lang="de-DE" dirty="0" smtClean="0"/>
              <a:t>Im Vergleich zum Vorjahr ist Antragszahl um rd. </a:t>
            </a:r>
            <a:r>
              <a:rPr lang="de-DE" b="1" dirty="0" smtClean="0"/>
              <a:t>2.300</a:t>
            </a:r>
            <a:r>
              <a:rPr lang="de-DE" dirty="0" smtClean="0"/>
              <a:t> gesunken. 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Ebenso liegen die Zahlen der Bedarfsbescheide und der Verträge für das aktuelle </a:t>
            </a:r>
            <a:r>
              <a:rPr lang="de-DE" dirty="0" err="1" smtClean="0"/>
              <a:t>Kitajahr</a:t>
            </a:r>
            <a:r>
              <a:rPr lang="de-DE" dirty="0" smtClean="0"/>
              <a:t> unterhalb de Vorjahreswerte. 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273" y="1822952"/>
            <a:ext cx="6341712" cy="4379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88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 smtClean="0"/>
              <a:t>Auftragslage</a:t>
            </a:r>
            <a:endParaRPr lang="de-DE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Kita-Chancenjahr / Konzept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47699" y="2024063"/>
            <a:ext cx="10895013" cy="3889375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r>
              <a:rPr lang="de-DE" b="1" dirty="0" smtClean="0"/>
              <a:t>Richtlinien der Regierungspolitik 2023 – 2026</a:t>
            </a:r>
            <a:endParaRPr lang="de-DE" dirty="0"/>
          </a:p>
          <a:p>
            <a:pPr marL="177800" lvl="1" indent="0">
              <a:buNone/>
            </a:pPr>
            <a:endParaRPr lang="de-DE" dirty="0"/>
          </a:p>
          <a:p>
            <a:pPr marL="177800" lvl="1" indent="0">
              <a:buNone/>
            </a:pPr>
            <a:r>
              <a:rPr lang="de-DE" dirty="0"/>
              <a:t>Der Senat bereitet das </a:t>
            </a:r>
            <a:r>
              <a:rPr lang="de-DE" b="1" dirty="0"/>
              <a:t>Kita-Chancenjahr </a:t>
            </a:r>
            <a:r>
              <a:rPr lang="de-DE" dirty="0"/>
              <a:t>vor, um </a:t>
            </a:r>
            <a:r>
              <a:rPr lang="de-DE" b="1" dirty="0"/>
              <a:t>Kinder mit Sprachdefiziten </a:t>
            </a:r>
            <a:r>
              <a:rPr lang="de-DE" dirty="0"/>
              <a:t>von Anfang an systematisch zu unterstützen und alle Entwicklungsperspektiven zu eröffnen. Der Senat wird die Grundlagen schaffen, damit die </a:t>
            </a:r>
            <a:r>
              <a:rPr lang="de-DE" b="1" dirty="0"/>
              <a:t>Sprachstandsfeststellungen </a:t>
            </a:r>
            <a:r>
              <a:rPr lang="de-DE" dirty="0"/>
              <a:t>rechtzeitig stattfinden. Werden Sprachdefizite festgestellt oder nehmen die Kinder nicht an der Sprachstandsfeststellung teil, </a:t>
            </a:r>
            <a:r>
              <a:rPr lang="de-DE" b="1" dirty="0" smtClean="0"/>
              <a:t>müssen sie ein Jahr vor Schulbeginn verpflichtend eine Kita oder ein alternatives Bildungsangebot </a:t>
            </a:r>
            <a:r>
              <a:rPr lang="de-DE" dirty="0" smtClean="0"/>
              <a:t>besuchen</a:t>
            </a:r>
            <a:r>
              <a:rPr lang="de-DE" dirty="0"/>
              <a:t>. Der Senat bereitet die hierzu </a:t>
            </a:r>
            <a:r>
              <a:rPr lang="de-DE" dirty="0" smtClean="0"/>
              <a:t>die </a:t>
            </a:r>
            <a:r>
              <a:rPr lang="de-DE" b="1" dirty="0"/>
              <a:t>rechtlichen Grundlagen </a:t>
            </a:r>
            <a:r>
              <a:rPr lang="de-DE" dirty="0"/>
              <a:t>vor und unterstützt die Kitas, Bildungseinrichtungen, Bezirke und weitere beteiligte Verwaltungen bei der Umsetzung</a:t>
            </a:r>
            <a:endParaRPr lang="de-DE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207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94404" y="2312234"/>
            <a:ext cx="5166041" cy="2442645"/>
          </a:xfrm>
        </p:spPr>
        <p:txBody>
          <a:bodyPr/>
          <a:lstStyle/>
          <a:p>
            <a:r>
              <a:rPr lang="de-DE" cap="none" dirty="0" smtClean="0"/>
              <a:t>Entwicklung </a:t>
            </a:r>
            <a:r>
              <a:rPr lang="de-DE" cap="none" dirty="0"/>
              <a:t>der Platz- und Fachkräftesituation in der Kindertagesbetreuung </a:t>
            </a:r>
            <a:r>
              <a:rPr lang="de-DE" cap="none" dirty="0" smtClean="0"/>
              <a:t>von 2018 </a:t>
            </a:r>
            <a:r>
              <a:rPr lang="de-DE" cap="none" dirty="0"/>
              <a:t>bis 2022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7538721" y="2312234"/>
            <a:ext cx="447039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Platzausbau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Platzangebot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Platzbelegung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Fachkräfte in Kita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Studierende</a:t>
            </a:r>
          </a:p>
        </p:txBody>
      </p:sp>
    </p:spTree>
    <p:extLst>
      <p:ext uri="{BB962C8B-B14F-4D97-AF65-F5344CB8AC3E}">
        <p14:creationId xmlns:p14="http://schemas.microsoft.com/office/powerpoint/2010/main" val="340140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47699" y="667859"/>
            <a:ext cx="10895013" cy="641652"/>
          </a:xfrm>
        </p:spPr>
        <p:txBody>
          <a:bodyPr/>
          <a:lstStyle/>
          <a:p>
            <a:r>
              <a:rPr lang="de-DE" sz="2800" dirty="0" smtClean="0"/>
              <a:t>Platz- und Fachkräftesituation 2018 bis 2022 (Rückblick)</a:t>
            </a:r>
            <a:br>
              <a:rPr lang="de-DE" sz="2800" dirty="0" smtClean="0"/>
            </a:br>
            <a:r>
              <a:rPr lang="de-DE" sz="2400" b="0" dirty="0" smtClean="0"/>
              <a:t>Angebotsentwicklung </a:t>
            </a:r>
            <a:endParaRPr lang="de-DE" sz="2400" b="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47699" y="1730601"/>
            <a:ext cx="11152416" cy="4054181"/>
          </a:xfrm>
        </p:spPr>
        <p:txBody>
          <a:bodyPr numCol="1"/>
          <a:lstStyle/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de-DE" sz="2400" b="1" dirty="0" smtClean="0"/>
              <a:t>Ausbau der Kitaplätze</a:t>
            </a:r>
            <a:r>
              <a:rPr lang="de-DE" sz="2400" dirty="0" smtClean="0"/>
              <a:t> </a:t>
            </a:r>
            <a:br>
              <a:rPr lang="de-DE" sz="2400" dirty="0" smtClean="0"/>
            </a:br>
            <a:r>
              <a:rPr lang="de-DE" sz="2400" dirty="0" smtClean="0"/>
              <a:t>Es konnten </a:t>
            </a:r>
            <a:r>
              <a:rPr lang="de-DE" sz="2400" dirty="0"/>
              <a:t>in den Bezirken </a:t>
            </a:r>
            <a:r>
              <a:rPr lang="de-DE" sz="2400" dirty="0" smtClean="0"/>
              <a:t>rd. </a:t>
            </a:r>
            <a:r>
              <a:rPr lang="de-DE" sz="2400" b="1" dirty="0"/>
              <a:t>28.400 </a:t>
            </a:r>
            <a:r>
              <a:rPr lang="de-DE" sz="2400" dirty="0"/>
              <a:t>Plätze neu geschaffen bzw. erhalten werden. </a:t>
            </a:r>
            <a:endParaRPr lang="de-DE" sz="2400" dirty="0" smtClean="0"/>
          </a:p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de-DE" sz="2400" b="1" dirty="0" smtClean="0"/>
              <a:t>Angebotserhöhung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Anstieg der angebotenen Kita-Plätze um 8,2% auf rd. </a:t>
            </a:r>
            <a:r>
              <a:rPr lang="de-DE" sz="2400" b="1" dirty="0" smtClean="0"/>
              <a:t>181.200</a:t>
            </a:r>
            <a:r>
              <a:rPr lang="de-DE" sz="2400" dirty="0" smtClean="0"/>
              <a:t> Plätze (+ 13.500) </a:t>
            </a:r>
          </a:p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de-DE" sz="2400" b="1" dirty="0" smtClean="0"/>
              <a:t>Anstieg des Angebots übertrifft Steigerung der Nachfrage</a:t>
            </a:r>
            <a:endParaRPr lang="de-DE" sz="2400" dirty="0" smtClean="0"/>
          </a:p>
          <a:p>
            <a:pPr>
              <a:lnSpc>
                <a:spcPct val="15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de-DE" sz="2400" dirty="0"/>
              <a:t> </a:t>
            </a:r>
            <a:r>
              <a:rPr lang="de-DE" sz="2400" dirty="0" smtClean="0"/>
              <a:t>Die Anzahl der belegten Kita-Plätze wächst um 4,6% auf rd.</a:t>
            </a:r>
            <a:r>
              <a:rPr lang="de-DE" sz="2400" b="1" dirty="0" smtClean="0"/>
              <a:t>167.600</a:t>
            </a:r>
            <a:r>
              <a:rPr lang="de-DE" sz="2400" dirty="0" smtClean="0"/>
              <a:t> Plätze (+7.400)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47699" y="5442729"/>
            <a:ext cx="10895013" cy="461665"/>
          </a:xfrm>
          <a:prstGeom prst="rect">
            <a:avLst/>
          </a:prstGeom>
          <a:solidFill>
            <a:srgbClr val="1960A8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 smtClean="0">
                <a:solidFill>
                  <a:schemeClr val="bg1"/>
                </a:solidFill>
              </a:rPr>
              <a:t>Stärkung des Wunsch- </a:t>
            </a:r>
            <a:r>
              <a:rPr lang="de-DE" sz="2400" b="1" dirty="0">
                <a:solidFill>
                  <a:schemeClr val="bg1"/>
                </a:solidFill>
              </a:rPr>
              <a:t>und </a:t>
            </a:r>
            <a:r>
              <a:rPr lang="de-DE" sz="2400" b="1" dirty="0" smtClean="0">
                <a:solidFill>
                  <a:schemeClr val="bg1"/>
                </a:solidFill>
              </a:rPr>
              <a:t>Wahlrecht durch Ausbau des Platzangebots </a:t>
            </a:r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371600" y="6429989"/>
            <a:ext cx="8618220" cy="192887"/>
          </a:xfrm>
        </p:spPr>
        <p:txBody>
          <a:bodyPr/>
          <a:lstStyle/>
          <a:p>
            <a:r>
              <a:rPr lang="de-DE" dirty="0"/>
              <a:t>Start ins Kitajahr 2023/24</a:t>
            </a:r>
          </a:p>
        </p:txBody>
      </p:sp>
    </p:spTree>
    <p:extLst>
      <p:ext uri="{BB962C8B-B14F-4D97-AF65-F5344CB8AC3E}">
        <p14:creationId xmlns:p14="http://schemas.microsoft.com/office/powerpoint/2010/main" val="121049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47699" y="667859"/>
            <a:ext cx="10895013" cy="641652"/>
          </a:xfrm>
        </p:spPr>
        <p:txBody>
          <a:bodyPr/>
          <a:lstStyle/>
          <a:p>
            <a:r>
              <a:rPr lang="de-DE" sz="2800" dirty="0"/>
              <a:t>Platz- und Fachkräftesituation 2018 bis 2022 (Rückblick)</a:t>
            </a:r>
            <a:br>
              <a:rPr lang="de-DE" sz="2800" dirty="0"/>
            </a:br>
            <a:r>
              <a:rPr lang="de-DE" sz="2400" b="0" dirty="0" smtClean="0"/>
              <a:t>Versorgungs- und Betreuungsentwicklung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47699" y="1723340"/>
            <a:ext cx="11195958" cy="4054181"/>
          </a:xfrm>
        </p:spPr>
        <p:txBody>
          <a:bodyPr numCol="1"/>
          <a:lstStyle/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de-DE" sz="2400" b="1" dirty="0" smtClean="0"/>
              <a:t>Versorgungsquote </a:t>
            </a:r>
            <a:r>
              <a:rPr lang="de-DE" sz="2400" b="1" dirty="0"/>
              <a:t>steigt</a:t>
            </a:r>
            <a:br>
              <a:rPr lang="de-DE" sz="2400" b="1" dirty="0"/>
            </a:br>
            <a:r>
              <a:rPr lang="de-DE" sz="2400" dirty="0"/>
              <a:t>Für </a:t>
            </a:r>
            <a:r>
              <a:rPr lang="de-DE" sz="2400" b="1" dirty="0" smtClean="0"/>
              <a:t>76,9 % </a:t>
            </a:r>
            <a:r>
              <a:rPr lang="de-DE" sz="2400" dirty="0"/>
              <a:t>aller unter 6-Jährigen steht ein </a:t>
            </a:r>
            <a:r>
              <a:rPr lang="de-DE" sz="2400" dirty="0" smtClean="0"/>
              <a:t>angebotener Betreuungsplatz </a:t>
            </a:r>
            <a:r>
              <a:rPr lang="de-DE" sz="2400" dirty="0"/>
              <a:t>zur Verfügung. </a:t>
            </a:r>
            <a:r>
              <a:rPr lang="de-DE" sz="2400" dirty="0" smtClean="0"/>
              <a:t>Die </a:t>
            </a:r>
            <a:r>
              <a:rPr lang="de-DE" sz="2400" dirty="0"/>
              <a:t>Quote betrug im Jahr 2018 </a:t>
            </a:r>
            <a:r>
              <a:rPr lang="de-DE" sz="2400" dirty="0" smtClean="0"/>
              <a:t>71,2 % (+5,7 %).</a:t>
            </a:r>
            <a:endParaRPr lang="de-DE" sz="2400" dirty="0"/>
          </a:p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de-DE" sz="2400" b="1" dirty="0"/>
              <a:t>Betreuungsquote </a:t>
            </a:r>
            <a:r>
              <a:rPr lang="de-DE" sz="2400" b="1" dirty="0" smtClean="0"/>
              <a:t>steigt, wenn auch </a:t>
            </a:r>
            <a:r>
              <a:rPr lang="de-DE" sz="2400" b="1" dirty="0"/>
              <a:t>langsamer</a:t>
            </a:r>
            <a:r>
              <a:rPr lang="de-DE" sz="2400" dirty="0"/>
              <a:t/>
            </a:r>
            <a:br>
              <a:rPr lang="de-DE" sz="2400" dirty="0"/>
            </a:br>
            <a:r>
              <a:rPr lang="de-DE" sz="2400" b="1" dirty="0" smtClean="0"/>
              <a:t>70,5 % </a:t>
            </a:r>
            <a:r>
              <a:rPr lang="de-DE" sz="2400" dirty="0"/>
              <a:t>aller unter </a:t>
            </a:r>
            <a:r>
              <a:rPr lang="de-DE" sz="2400" dirty="0" smtClean="0"/>
              <a:t>6-Jährigen </a:t>
            </a:r>
            <a:r>
              <a:rPr lang="de-DE" sz="2400" dirty="0"/>
              <a:t>berlinweit nehmen Angebote der Kindertagesbetreuung wahr. Die Quote betrug im Jahr 2018 </a:t>
            </a:r>
            <a:r>
              <a:rPr lang="de-DE" sz="2400" dirty="0" smtClean="0"/>
              <a:t>67,6 % (+2,9 %).</a:t>
            </a:r>
            <a:endParaRPr lang="de-DE" sz="2400" dirty="0"/>
          </a:p>
        </p:txBody>
      </p:sp>
      <p:sp>
        <p:nvSpPr>
          <p:cNvPr id="8" name="Textfeld 7"/>
          <p:cNvSpPr txBox="1"/>
          <p:nvPr/>
        </p:nvSpPr>
        <p:spPr>
          <a:xfrm>
            <a:off x="664336" y="5444122"/>
            <a:ext cx="10813059" cy="461665"/>
          </a:xfrm>
          <a:prstGeom prst="rect">
            <a:avLst/>
          </a:prstGeom>
          <a:solidFill>
            <a:srgbClr val="1960A8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 smtClean="0">
                <a:solidFill>
                  <a:schemeClr val="bg1"/>
                </a:solidFill>
              </a:rPr>
              <a:t>Höhere Inanspruchnahme der Angebote</a:t>
            </a:r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9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371600" y="6429989"/>
            <a:ext cx="8618220" cy="192887"/>
          </a:xfrm>
        </p:spPr>
        <p:txBody>
          <a:bodyPr/>
          <a:lstStyle/>
          <a:p>
            <a:r>
              <a:rPr lang="de-DE" dirty="0"/>
              <a:t>Start ins Kitajahr 2023/24</a:t>
            </a:r>
          </a:p>
        </p:txBody>
      </p:sp>
    </p:spTree>
    <p:extLst>
      <p:ext uri="{BB962C8B-B14F-4D97-AF65-F5344CB8AC3E}">
        <p14:creationId xmlns:p14="http://schemas.microsoft.com/office/powerpoint/2010/main" val="365102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47699" y="667859"/>
            <a:ext cx="10895013" cy="641652"/>
          </a:xfrm>
        </p:spPr>
        <p:txBody>
          <a:bodyPr/>
          <a:lstStyle/>
          <a:p>
            <a:r>
              <a:rPr lang="de-DE" sz="2800" dirty="0"/>
              <a:t>Platz- und Fachkräftesituation 2018 bis 2022 (Rückblick)</a:t>
            </a:r>
            <a:br>
              <a:rPr lang="de-DE" sz="2800" dirty="0"/>
            </a:br>
            <a:r>
              <a:rPr lang="de-DE" sz="2400" b="0" dirty="0" smtClean="0"/>
              <a:t>Fachkräfteentwicklung</a:t>
            </a:r>
            <a:endParaRPr lang="de-DE" sz="28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23</a:t>
            </a:fld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47699" y="1723341"/>
            <a:ext cx="11152416" cy="4054181"/>
          </a:xfrm>
        </p:spPr>
        <p:txBody>
          <a:bodyPr numCol="1"/>
          <a:lstStyle/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de-DE" sz="2400" b="1" dirty="0"/>
              <a:t>Starker Anstieg </a:t>
            </a:r>
            <a:r>
              <a:rPr lang="de-DE" sz="2400" b="1" dirty="0" smtClean="0"/>
              <a:t>des Fachkräfteangebots</a:t>
            </a:r>
            <a:r>
              <a:rPr lang="de-DE" sz="2400" dirty="0"/>
              <a:t/>
            </a:r>
            <a:br>
              <a:rPr lang="de-DE" sz="2400" dirty="0"/>
            </a:br>
            <a:r>
              <a:rPr lang="de-DE" sz="2400" dirty="0"/>
              <a:t>Pädagogisches Personal in Kitas steigt um </a:t>
            </a:r>
            <a:r>
              <a:rPr lang="de-DE" sz="2400" b="1" dirty="0"/>
              <a:t>16,9</a:t>
            </a:r>
            <a:r>
              <a:rPr lang="de-DE" sz="2400" b="1" dirty="0" smtClean="0"/>
              <a:t>% </a:t>
            </a:r>
            <a:r>
              <a:rPr lang="de-DE" sz="2400" dirty="0" smtClean="0"/>
              <a:t>auf rd. </a:t>
            </a:r>
            <a:r>
              <a:rPr lang="de-DE" sz="2400" b="1" dirty="0" smtClean="0"/>
              <a:t>35.700 Personen</a:t>
            </a:r>
            <a:r>
              <a:rPr lang="de-DE" sz="2400" dirty="0" smtClean="0"/>
              <a:t>.</a:t>
            </a:r>
            <a:endParaRPr lang="de-DE" sz="2400" dirty="0"/>
          </a:p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de-DE" sz="2400" b="1" dirty="0"/>
              <a:t>Anstieg erreicht durch </a:t>
            </a:r>
            <a:r>
              <a:rPr lang="de-DE" sz="2400" b="1" dirty="0" smtClean="0"/>
              <a:t>erfolgreiche Maßnahmen </a:t>
            </a:r>
            <a:r>
              <a:rPr lang="de-DE" sz="2400" b="1" dirty="0"/>
              <a:t>der </a:t>
            </a:r>
            <a:r>
              <a:rPr lang="de-DE" sz="2400" b="1" dirty="0" smtClean="0"/>
              <a:t>Fachkräftegewinnung</a:t>
            </a:r>
          </a:p>
          <a:p>
            <a:pPr marL="180000" indent="0">
              <a:lnSpc>
                <a:spcPct val="150000"/>
              </a:lnSpc>
              <a:spcBef>
                <a:spcPts val="100"/>
              </a:spcBef>
              <a:buNone/>
            </a:pPr>
            <a:r>
              <a:rPr lang="de-DE" sz="2400" dirty="0" smtClean="0"/>
              <a:t>Erhöhung der Ausbildungskapazitäten auf über </a:t>
            </a:r>
            <a:r>
              <a:rPr lang="de-DE" sz="2400" b="1" dirty="0" smtClean="0"/>
              <a:t>10.000 Studierende</a:t>
            </a:r>
          </a:p>
          <a:p>
            <a:pPr marL="180000" indent="0">
              <a:lnSpc>
                <a:spcPct val="150000"/>
              </a:lnSpc>
              <a:spcBef>
                <a:spcPts val="100"/>
              </a:spcBef>
              <a:buNone/>
            </a:pPr>
            <a:r>
              <a:rPr lang="de-DE" sz="2400" dirty="0" smtClean="0"/>
              <a:t>Erhöhung der Zahl der </a:t>
            </a:r>
            <a:r>
              <a:rPr lang="de-DE" sz="2400" b="1" dirty="0" smtClean="0"/>
              <a:t>Absolventinnen und Absolventen </a:t>
            </a:r>
            <a:r>
              <a:rPr lang="de-DE" sz="2400" dirty="0" smtClean="0"/>
              <a:t>um </a:t>
            </a:r>
            <a:r>
              <a:rPr lang="de-DE" sz="2400" b="1" dirty="0" smtClean="0"/>
              <a:t>17,6% </a:t>
            </a:r>
            <a:r>
              <a:rPr lang="de-DE" sz="2400" dirty="0" smtClean="0"/>
              <a:t>(rd. 2.900 21/22)</a:t>
            </a:r>
          </a:p>
          <a:p>
            <a:pPr marL="180000" indent="0">
              <a:lnSpc>
                <a:spcPct val="150000"/>
              </a:lnSpc>
              <a:spcBef>
                <a:spcPts val="100"/>
              </a:spcBef>
              <a:buNone/>
            </a:pPr>
            <a:r>
              <a:rPr lang="de-DE" sz="2400" dirty="0" smtClean="0"/>
              <a:t>Anstieg der anerkannten </a:t>
            </a:r>
            <a:r>
              <a:rPr lang="de-DE" sz="2400" b="1" dirty="0" smtClean="0"/>
              <a:t>Quereinsteigende</a:t>
            </a:r>
            <a:r>
              <a:rPr lang="de-DE" sz="2400" dirty="0" smtClean="0"/>
              <a:t> um </a:t>
            </a:r>
            <a:r>
              <a:rPr lang="de-DE" sz="2400" b="1" dirty="0" smtClean="0"/>
              <a:t>36,5% </a:t>
            </a:r>
            <a:r>
              <a:rPr lang="de-DE" sz="2400" dirty="0" smtClean="0"/>
              <a:t>(rd. 3.300 QE 2022)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47698" y="5442729"/>
            <a:ext cx="10895013" cy="461665"/>
          </a:xfrm>
          <a:prstGeom prst="rect">
            <a:avLst/>
          </a:prstGeom>
          <a:solidFill>
            <a:srgbClr val="1960A8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sz="2400" b="1" dirty="0">
                <a:solidFill>
                  <a:schemeClr val="bg1"/>
                </a:solidFill>
              </a:rPr>
              <a:t>Maßnahmen der Fachkräftegewinnung </a:t>
            </a:r>
            <a:r>
              <a:rPr lang="de-DE" sz="2400" b="1" dirty="0" smtClean="0">
                <a:solidFill>
                  <a:schemeClr val="bg1"/>
                </a:solidFill>
              </a:rPr>
              <a:t>wirken</a:t>
            </a:r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11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371600" y="6429989"/>
            <a:ext cx="8618220" cy="192887"/>
          </a:xfrm>
        </p:spPr>
        <p:txBody>
          <a:bodyPr/>
          <a:lstStyle/>
          <a:p>
            <a:r>
              <a:rPr lang="de-DE" dirty="0"/>
              <a:t>Start ins Kitajahr 2023/24</a:t>
            </a:r>
          </a:p>
        </p:txBody>
      </p:sp>
    </p:spTree>
    <p:extLst>
      <p:ext uri="{BB962C8B-B14F-4D97-AF65-F5344CB8AC3E}">
        <p14:creationId xmlns:p14="http://schemas.microsoft.com/office/powerpoint/2010/main" val="2045783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94404" y="2312235"/>
            <a:ext cx="5935096" cy="1688266"/>
          </a:xfrm>
        </p:spPr>
        <p:txBody>
          <a:bodyPr/>
          <a:lstStyle/>
          <a:p>
            <a:r>
              <a:rPr lang="de-DE" cap="none" dirty="0" smtClean="0"/>
              <a:t>Prognose des Platz- </a:t>
            </a:r>
            <a:r>
              <a:rPr lang="de-DE" cap="none" dirty="0"/>
              <a:t>und </a:t>
            </a:r>
            <a:r>
              <a:rPr lang="de-DE" cap="none" dirty="0" smtClean="0"/>
              <a:t>Fachkräftebedarfs </a:t>
            </a:r>
            <a:br>
              <a:rPr lang="de-DE" cap="none" dirty="0" smtClean="0"/>
            </a:br>
            <a:r>
              <a:rPr lang="de-DE" cap="none" dirty="0" smtClean="0"/>
              <a:t>von 2023 </a:t>
            </a:r>
            <a:r>
              <a:rPr lang="de-DE" cap="none" dirty="0"/>
              <a:t>bis </a:t>
            </a:r>
            <a:r>
              <a:rPr lang="de-DE" cap="none" dirty="0" smtClean="0"/>
              <a:t>2027</a:t>
            </a:r>
            <a:endParaRPr lang="de-DE" cap="none" dirty="0"/>
          </a:p>
        </p:txBody>
      </p:sp>
      <p:sp>
        <p:nvSpPr>
          <p:cNvPr id="4" name="Textfeld 3"/>
          <p:cNvSpPr txBox="1"/>
          <p:nvPr/>
        </p:nvSpPr>
        <p:spPr>
          <a:xfrm>
            <a:off x="7538721" y="2312234"/>
            <a:ext cx="44703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Bevölkerungsentwicklung</a:t>
            </a:r>
            <a:endParaRPr lang="de-DE" sz="2800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bg1"/>
                </a:solidFill>
              </a:rPr>
              <a:t>Bedarfsentwicklung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bg1"/>
                </a:solidFill>
              </a:rPr>
              <a:t>Platz(</a:t>
            </a:r>
            <a:r>
              <a:rPr lang="de-DE" sz="2800" dirty="0" err="1">
                <a:solidFill>
                  <a:schemeClr val="bg1"/>
                </a:solidFill>
              </a:rPr>
              <a:t>ausbau</a:t>
            </a:r>
            <a:r>
              <a:rPr lang="de-DE" sz="2800" dirty="0">
                <a:solidFill>
                  <a:schemeClr val="bg1"/>
                </a:solidFill>
              </a:rPr>
              <a:t>)bedarf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chemeClr val="bg1"/>
                </a:solidFill>
              </a:rPr>
              <a:t>Fachkräftebedarf</a:t>
            </a:r>
            <a:endParaRPr lang="de-DE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16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591" y="1673149"/>
            <a:ext cx="6534503" cy="4527626"/>
          </a:xfrm>
          <a:prstGeom prst="rect">
            <a:avLst/>
          </a:prstGeom>
        </p:spPr>
      </p:pic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31.08.23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Seite </a:t>
            </a:r>
            <a:fld id="{073DE812-22F6-49E4-B754-747D11D93214}" type="slidenum">
              <a:rPr lang="de-DE" smtClean="0"/>
              <a:pPr/>
              <a:t>25</a:t>
            </a:fld>
            <a:endParaRPr lang="de-DE" dirty="0"/>
          </a:p>
        </p:txBody>
      </p:sp>
      <p:sp>
        <p:nvSpPr>
          <p:cNvPr id="6" name="Inhaltsplatzhalter 7"/>
          <p:cNvSpPr txBox="1">
            <a:spLocks/>
          </p:cNvSpPr>
          <p:nvPr/>
        </p:nvSpPr>
        <p:spPr>
          <a:xfrm>
            <a:off x="7433533" y="2024062"/>
            <a:ext cx="4109179" cy="4401663"/>
          </a:xfrm>
          <a:prstGeom prst="rect">
            <a:avLst/>
          </a:prstGeom>
        </p:spPr>
        <p:txBody>
          <a:bodyPr/>
          <a:lstStyle>
            <a:lvl1pPr marL="1778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1841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913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693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de-DE" dirty="0" smtClean="0"/>
              <a:t>Gemäß der neuen Bevölkerungs-prognose werden im Jahr 2027 </a:t>
            </a:r>
            <a:br>
              <a:rPr lang="de-DE" dirty="0" smtClean="0"/>
            </a:br>
            <a:r>
              <a:rPr lang="de-DE" dirty="0" smtClean="0"/>
              <a:t>rd. </a:t>
            </a:r>
            <a:r>
              <a:rPr lang="de-DE" b="1" dirty="0" smtClean="0"/>
              <a:t>265.800 </a:t>
            </a:r>
            <a:r>
              <a:rPr lang="de-DE" dirty="0" smtClean="0"/>
              <a:t>Kinder u. 7 J. erwartet. </a:t>
            </a:r>
          </a:p>
          <a:p>
            <a:pPr>
              <a:spcAft>
                <a:spcPts val="600"/>
              </a:spcAft>
            </a:pPr>
            <a:r>
              <a:rPr lang="de-DE" dirty="0" smtClean="0"/>
              <a:t>Aufwuchs der Zielgruppe von rd. </a:t>
            </a:r>
            <a:r>
              <a:rPr lang="de-DE" b="1" dirty="0" smtClean="0"/>
              <a:t>2.000 </a:t>
            </a:r>
            <a:r>
              <a:rPr lang="de-DE" dirty="0" smtClean="0"/>
              <a:t>Kinder u. 7 J. im Zeitraum 2022 bis 2027.</a:t>
            </a:r>
          </a:p>
          <a:p>
            <a:pPr>
              <a:spcAft>
                <a:spcPts val="600"/>
              </a:spcAft>
            </a:pPr>
            <a:r>
              <a:rPr lang="de-DE" dirty="0" smtClean="0"/>
              <a:t>Die neue Bevölkerungsprognose liegt deutlich unter der alten Prognose </a:t>
            </a:r>
            <a:r>
              <a:rPr lang="de-DE" b="1" dirty="0" smtClean="0"/>
              <a:t>(- 14.500 </a:t>
            </a:r>
            <a:r>
              <a:rPr lang="de-DE" dirty="0" smtClean="0"/>
              <a:t>Kinder u. 7 J. ).</a:t>
            </a:r>
          </a:p>
        </p:txBody>
      </p:sp>
      <p:sp>
        <p:nvSpPr>
          <p:cNvPr id="8" name="Titel 5"/>
          <p:cNvSpPr txBox="1">
            <a:spLocks/>
          </p:cNvSpPr>
          <p:nvPr/>
        </p:nvSpPr>
        <p:spPr>
          <a:xfrm>
            <a:off x="647699" y="667859"/>
            <a:ext cx="10895013" cy="64165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1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smtClean="0"/>
              <a:t>Platz- und Fachkräftesituation 2022 bis 2027 (Ausblick)</a:t>
            </a:r>
            <a:br>
              <a:rPr lang="de-DE" sz="2800" dirty="0" smtClean="0"/>
            </a:br>
            <a:r>
              <a:rPr lang="de-DE" sz="2400" b="0" dirty="0" smtClean="0"/>
              <a:t>Bevölkerungsentwicklung der Kinder 0 bis unter 7 Jahre</a:t>
            </a:r>
            <a:endParaRPr lang="de-DE" sz="2800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371600" y="6429989"/>
            <a:ext cx="8618220" cy="192887"/>
          </a:xfrm>
        </p:spPr>
        <p:txBody>
          <a:bodyPr/>
          <a:lstStyle/>
          <a:p>
            <a:r>
              <a:rPr lang="de-DE" dirty="0" smtClean="0"/>
              <a:t>Kitaentwicklungsplanung 2023/24 – 2027/28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253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smtClean="0"/>
              <a:t>Platz- </a:t>
            </a:r>
            <a:r>
              <a:rPr lang="de-DE" sz="2800" dirty="0"/>
              <a:t>und Fachkräftesituation 2022 bis 2027 (Ausblick)</a:t>
            </a:r>
            <a:br>
              <a:rPr lang="de-DE" sz="2800" dirty="0"/>
            </a:br>
            <a:r>
              <a:rPr lang="de-DE" sz="2400" b="0" dirty="0" smtClean="0"/>
              <a:t>Bedarfsentwicklung Plätze und Fachkräfte bis 2027</a:t>
            </a:r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26</a:t>
            </a:fld>
            <a:endParaRPr lang="de-DE"/>
          </a:p>
        </p:txBody>
      </p:sp>
      <p:sp>
        <p:nvSpPr>
          <p:cNvPr id="7" name="Inhaltsplatzhalter 7"/>
          <p:cNvSpPr txBox="1">
            <a:spLocks/>
          </p:cNvSpPr>
          <p:nvPr/>
        </p:nvSpPr>
        <p:spPr>
          <a:xfrm>
            <a:off x="8559321" y="2024063"/>
            <a:ext cx="2983393" cy="4156399"/>
          </a:xfrm>
          <a:prstGeom prst="rect">
            <a:avLst/>
          </a:prstGeom>
        </p:spPr>
        <p:txBody>
          <a:bodyPr/>
          <a:lstStyle>
            <a:lvl1pPr marL="1778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1841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913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693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de-DE" dirty="0"/>
              <a:t>Anstieg </a:t>
            </a:r>
            <a:r>
              <a:rPr lang="de-DE" dirty="0" smtClean="0"/>
              <a:t>des </a:t>
            </a:r>
            <a:r>
              <a:rPr lang="de-DE" dirty="0"/>
              <a:t>Bedarfs an </a:t>
            </a:r>
            <a:r>
              <a:rPr lang="de-DE" dirty="0" smtClean="0"/>
              <a:t>Plätzen (Kita </a:t>
            </a:r>
            <a:r>
              <a:rPr lang="de-DE" dirty="0"/>
              <a:t> </a:t>
            </a:r>
            <a:r>
              <a:rPr lang="de-DE" dirty="0" smtClean="0"/>
              <a:t> / KTP) auf </a:t>
            </a:r>
            <a:r>
              <a:rPr lang="de-DE" b="1" dirty="0" smtClean="0"/>
              <a:t>195.754 Plätze </a:t>
            </a:r>
            <a:r>
              <a:rPr lang="de-DE" dirty="0" smtClean="0"/>
              <a:t>im Jahr </a:t>
            </a:r>
            <a:r>
              <a:rPr lang="de-DE" dirty="0" smtClean="0"/>
              <a:t>2027</a:t>
            </a:r>
          </a:p>
          <a:p>
            <a:pPr>
              <a:spcAft>
                <a:spcPts val="1200"/>
              </a:spcAft>
            </a:pPr>
            <a:r>
              <a:rPr lang="de-DE" dirty="0" smtClean="0"/>
              <a:t>Ausbaubedarf bis 2027 rd. 14.500; davon sind </a:t>
            </a:r>
            <a:endParaRPr lang="de-DE" dirty="0"/>
          </a:p>
          <a:p>
            <a:pPr>
              <a:spcAft>
                <a:spcPts val="1200"/>
              </a:spcAft>
            </a:pPr>
            <a:r>
              <a:rPr lang="de-DE" dirty="0" smtClean="0"/>
              <a:t>Anstieg des Bedarfs an pädagogischen Fachkräften auf </a:t>
            </a:r>
            <a:r>
              <a:rPr lang="de-DE" b="1" dirty="0" smtClean="0"/>
              <a:t>31.300 </a:t>
            </a:r>
            <a:r>
              <a:rPr lang="de-DE" b="1" dirty="0" smtClean="0"/>
              <a:t>VZÄ </a:t>
            </a:r>
            <a:r>
              <a:rPr lang="de-DE" dirty="0" smtClean="0"/>
              <a:t>im </a:t>
            </a:r>
            <a:r>
              <a:rPr lang="de-DE" dirty="0"/>
              <a:t>Jahr 2027</a:t>
            </a:r>
          </a:p>
          <a:p>
            <a:pPr>
              <a:spcAft>
                <a:spcPts val="1200"/>
              </a:spcAft>
            </a:pPr>
            <a:endParaRPr lang="de-DE" b="1" dirty="0" smtClean="0"/>
          </a:p>
          <a:p>
            <a:pPr marL="0" indent="0">
              <a:spcAft>
                <a:spcPts val="1200"/>
              </a:spcAft>
              <a:buNone/>
            </a:pPr>
            <a:endParaRPr lang="de-DE" b="1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367" y="2024063"/>
            <a:ext cx="7772654" cy="3889375"/>
          </a:xfrm>
          <a:prstGeom prst="rect">
            <a:avLst/>
          </a:prstGeom>
        </p:spPr>
      </p:pic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371600" y="6429989"/>
            <a:ext cx="8618220" cy="192887"/>
          </a:xfrm>
        </p:spPr>
        <p:txBody>
          <a:bodyPr/>
          <a:lstStyle/>
          <a:p>
            <a:r>
              <a:rPr lang="de-DE" dirty="0"/>
              <a:t>Kitaentwicklungsplanung 2023/24 – 2027/28</a:t>
            </a:r>
          </a:p>
        </p:txBody>
      </p:sp>
    </p:spTree>
    <p:extLst>
      <p:ext uri="{BB962C8B-B14F-4D97-AF65-F5344CB8AC3E}">
        <p14:creationId xmlns:p14="http://schemas.microsoft.com/office/powerpoint/2010/main" val="369370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 smtClean="0"/>
              <a:t>Seite </a:t>
            </a:r>
            <a:fld id="{073DE812-22F6-49E4-B754-747D11D93214}" type="slidenum">
              <a:rPr lang="de-DE" smtClean="0"/>
              <a:pPr/>
              <a:t>27</a:t>
            </a:fld>
            <a:endParaRPr lang="de-DE" dirty="0"/>
          </a:p>
        </p:txBody>
      </p:sp>
      <p:sp>
        <p:nvSpPr>
          <p:cNvPr id="6" name="Inhaltsplatzhalter 7"/>
          <p:cNvSpPr txBox="1">
            <a:spLocks/>
          </p:cNvSpPr>
          <p:nvPr/>
        </p:nvSpPr>
        <p:spPr>
          <a:xfrm>
            <a:off x="6762045" y="1715844"/>
            <a:ext cx="5211216" cy="4484931"/>
          </a:xfrm>
          <a:prstGeom prst="rect">
            <a:avLst/>
          </a:prstGeom>
        </p:spPr>
        <p:txBody>
          <a:bodyPr/>
          <a:lstStyle>
            <a:lvl1pPr marL="1778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1841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9138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6938" indent="-1778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dirty="0" smtClean="0"/>
              <a:t>Fachkräftemehrbedarf bis 2027: </a:t>
            </a:r>
            <a:br>
              <a:rPr lang="de-DE" dirty="0" smtClean="0"/>
            </a:br>
            <a:r>
              <a:rPr lang="de-DE" dirty="0" smtClean="0"/>
              <a:t>ca. </a:t>
            </a:r>
            <a:r>
              <a:rPr lang="de-DE" b="1" dirty="0" smtClean="0"/>
              <a:t>2.700 VZÄ.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dirty="0" smtClean="0"/>
              <a:t>Es ist mit einem </a:t>
            </a:r>
            <a:r>
              <a:rPr lang="de-DE" b="1" dirty="0" smtClean="0"/>
              <a:t>Fachkräfteangebots-aufwuchs</a:t>
            </a:r>
            <a:r>
              <a:rPr lang="de-DE" dirty="0" smtClean="0"/>
              <a:t> von bis zu </a:t>
            </a:r>
            <a:r>
              <a:rPr lang="de-DE" b="1" dirty="0" smtClean="0"/>
              <a:t>rd. 3.600 VZÄ </a:t>
            </a:r>
            <a:r>
              <a:rPr lang="de-DE" dirty="0" smtClean="0"/>
              <a:t>auf </a:t>
            </a:r>
            <a:r>
              <a:rPr lang="de-DE" b="1" dirty="0" smtClean="0"/>
              <a:t>rd. 31.600 VZÄ </a:t>
            </a:r>
            <a:r>
              <a:rPr lang="de-DE" dirty="0" smtClean="0"/>
              <a:t>bis 2027 zu rechnen, um den maximalen Platzbedarf personell zu decken.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dirty="0" smtClean="0"/>
              <a:t>Der Personalbedarf wird zum </a:t>
            </a:r>
            <a:r>
              <a:rPr lang="de-DE" b="1" dirty="0" err="1" smtClean="0"/>
              <a:t>Kitajahr</a:t>
            </a:r>
            <a:r>
              <a:rPr lang="de-DE" b="1" dirty="0" smtClean="0"/>
              <a:t> 2027/2028</a:t>
            </a:r>
            <a:r>
              <a:rPr lang="de-DE" dirty="0" smtClean="0"/>
              <a:t> durch die bisherigen Maßnahmen </a:t>
            </a:r>
            <a:r>
              <a:rPr lang="de-DE" b="1" dirty="0" smtClean="0"/>
              <a:t>voraussichtlich </a:t>
            </a:r>
            <a:r>
              <a:rPr lang="de-DE" b="1" dirty="0"/>
              <a:t>g</a:t>
            </a:r>
            <a:r>
              <a:rPr lang="de-DE" b="1" dirty="0" smtClean="0"/>
              <a:t>edeckt</a:t>
            </a:r>
            <a:r>
              <a:rPr lang="de-DE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dirty="0" smtClean="0"/>
              <a:t>Hohe Fluktuation aus dem Aufgabenfeld heraus: Bedeutung von </a:t>
            </a:r>
            <a:r>
              <a:rPr lang="de-DE" b="1" dirty="0" smtClean="0"/>
              <a:t>Personalbindung </a:t>
            </a:r>
            <a:r>
              <a:rPr lang="de-DE" dirty="0" smtClean="0"/>
              <a:t>wächst.</a:t>
            </a:r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699" y="1699015"/>
            <a:ext cx="5931304" cy="4341714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Platz- und Fachkräftesituation 2022 bis 2027 (Ausblick)</a:t>
            </a:r>
            <a:br>
              <a:rPr lang="de-DE" sz="3200" dirty="0"/>
            </a:br>
            <a:r>
              <a:rPr lang="de-DE" sz="2800" b="0" dirty="0" smtClean="0"/>
              <a:t>Fachkräfteprognose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371600" y="6429989"/>
            <a:ext cx="8618220" cy="192887"/>
          </a:xfrm>
        </p:spPr>
        <p:txBody>
          <a:bodyPr/>
          <a:lstStyle/>
          <a:p>
            <a:r>
              <a:rPr lang="de-DE" dirty="0"/>
              <a:t>Kitaentwicklungsplanung 2023/24 – 2027/28</a:t>
            </a:r>
          </a:p>
        </p:txBody>
      </p:sp>
    </p:spTree>
    <p:extLst>
      <p:ext uri="{BB962C8B-B14F-4D97-AF65-F5344CB8AC3E}">
        <p14:creationId xmlns:p14="http://schemas.microsoft.com/office/powerpoint/2010/main" val="2841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Ende</a:t>
            </a:r>
            <a:endParaRPr lang="de-DE" sz="700" dirty="0"/>
          </a:p>
        </p:txBody>
      </p:sp>
      <p:sp>
        <p:nvSpPr>
          <p:cNvPr id="3" name="Titel 1"/>
          <p:cNvSpPr txBox="1">
            <a:spLocks/>
          </p:cNvSpPr>
          <p:nvPr/>
        </p:nvSpPr>
        <p:spPr>
          <a:xfrm>
            <a:off x="2917474" y="5468892"/>
            <a:ext cx="7980362" cy="1044892"/>
          </a:xfrm>
          <a:prstGeom prst="rect">
            <a:avLst/>
          </a:prstGeom>
          <a:ln w="1270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b="1" kern="1200" cap="none" spc="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306047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Kita-Chancenjahr</a:t>
            </a:r>
            <a:br>
              <a:rPr lang="de-DE" dirty="0"/>
            </a:br>
            <a:r>
              <a:rPr lang="de-DE" sz="2400" b="0" dirty="0" smtClean="0"/>
              <a:t>Auftragslage: Fokus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47699" y="2024064"/>
            <a:ext cx="4514850" cy="388937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b="1" dirty="0" smtClean="0"/>
              <a:t>Zielgruppe: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Nicht-Kita-Kinder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b="1" dirty="0" smtClean="0"/>
              <a:t>Prozessoptimierung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(Teilprozesse: Aufforderung; Sprachstandsfeststellung; Vermittlung; Sprachförderung)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b="1" dirty="0" smtClean="0"/>
              <a:t>Angebotssituation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b="1" dirty="0" smtClean="0"/>
              <a:t>rechtliche </a:t>
            </a:r>
            <a:br>
              <a:rPr lang="de-DE" b="1" dirty="0" smtClean="0"/>
            </a:br>
            <a:r>
              <a:rPr lang="de-DE" b="1" dirty="0" smtClean="0"/>
              <a:t>Rahmenbedingungen </a:t>
            </a:r>
            <a:br>
              <a:rPr lang="de-DE" b="1" dirty="0" smtClean="0"/>
            </a:br>
            <a:r>
              <a:rPr lang="de-DE" dirty="0" smtClean="0"/>
              <a:t>(v. a. § 55 SchulG)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Kita-Chancenjahr / Konzept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8" name="Titel 3"/>
          <p:cNvSpPr txBox="1">
            <a:spLocks/>
          </p:cNvSpPr>
          <p:nvPr/>
        </p:nvSpPr>
        <p:spPr>
          <a:xfrm>
            <a:off x="5162549" y="3810614"/>
            <a:ext cx="6540500" cy="6641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1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000" dirty="0" smtClean="0">
                <a:latin typeface="Berlin Type Office" panose="020B0502020203020204" pitchFamily="34" charset="0"/>
              </a:rPr>
              <a:t>Einschulung zum Schuljahr 2023/2024, Sprachförderung vom 01.02.2022 bis 31.07.2023, </a:t>
            </a:r>
            <a:br>
              <a:rPr lang="de-DE" sz="1000" dirty="0" smtClean="0">
                <a:latin typeface="Berlin Type Office" panose="020B0502020203020204" pitchFamily="34" charset="0"/>
              </a:rPr>
            </a:br>
            <a:r>
              <a:rPr lang="de-DE" sz="1000" dirty="0" smtClean="0">
                <a:latin typeface="Berlin Type Office" panose="020B0502020203020204" pitchFamily="34" charset="0"/>
              </a:rPr>
              <a:t>Geburtsjahrgang Oktober 2016 – September 2017</a:t>
            </a:r>
          </a:p>
          <a:p>
            <a:endParaRPr lang="de-DE" sz="1000" dirty="0">
              <a:latin typeface="Berlin Type Office" panose="020B0502020203020204" pitchFamily="34" charset="0"/>
            </a:endParaRPr>
          </a:p>
          <a:p>
            <a:r>
              <a:rPr lang="de-DE" sz="1000" b="0" dirty="0" smtClean="0">
                <a:latin typeface="Berlin Type Office" panose="020B0502020203020204" pitchFamily="34" charset="0"/>
              </a:rPr>
              <a:t>(Quelle: ISBJ-Sprachstand, Stichtag: 31.07.2023; Auswertungsstand: 09.08.2023)</a:t>
            </a:r>
            <a:endParaRPr lang="de-DE" sz="1000" b="0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672458"/>
              </p:ext>
            </p:extLst>
          </p:nvPr>
        </p:nvGraphicFramePr>
        <p:xfrm>
          <a:off x="5162549" y="2024063"/>
          <a:ext cx="6380164" cy="17383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95041">
                  <a:extLst>
                    <a:ext uri="{9D8B030D-6E8A-4147-A177-3AD203B41FA5}">
                      <a16:colId xmlns:a16="http://schemas.microsoft.com/office/drawing/2014/main" val="789381813"/>
                    </a:ext>
                  </a:extLst>
                </a:gridCol>
                <a:gridCol w="1595041">
                  <a:extLst>
                    <a:ext uri="{9D8B030D-6E8A-4147-A177-3AD203B41FA5}">
                      <a16:colId xmlns:a16="http://schemas.microsoft.com/office/drawing/2014/main" val="651155984"/>
                    </a:ext>
                  </a:extLst>
                </a:gridCol>
                <a:gridCol w="1595041">
                  <a:extLst>
                    <a:ext uri="{9D8B030D-6E8A-4147-A177-3AD203B41FA5}">
                      <a16:colId xmlns:a16="http://schemas.microsoft.com/office/drawing/2014/main" val="3204750652"/>
                    </a:ext>
                  </a:extLst>
                </a:gridCol>
                <a:gridCol w="1595041">
                  <a:extLst>
                    <a:ext uri="{9D8B030D-6E8A-4147-A177-3AD203B41FA5}">
                      <a16:colId xmlns:a16="http://schemas.microsoft.com/office/drawing/2014/main" val="2004071024"/>
                    </a:ext>
                  </a:extLst>
                </a:gridCol>
              </a:tblGrid>
              <a:tr h="116926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 smtClean="0"/>
                        <a:t>Nicht-Kita-Kinder</a:t>
                      </a:r>
                      <a:br>
                        <a:rPr lang="de-DE" sz="1100" dirty="0" smtClean="0"/>
                      </a:br>
                      <a:r>
                        <a:rPr lang="de-DE" sz="1100" dirty="0" smtClean="0"/>
                        <a:t>geboren 10/2016-09/2017)</a:t>
                      </a:r>
                      <a:endParaRPr lang="de-D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 smtClean="0"/>
                        <a:t>Getestet</a:t>
                      </a:r>
                      <a:r>
                        <a:rPr lang="de-DE" sz="1100" baseline="0" dirty="0" smtClean="0"/>
                        <a:t>e</a:t>
                      </a:r>
                      <a:br>
                        <a:rPr lang="de-DE" sz="1100" baseline="0" dirty="0" smtClean="0"/>
                      </a:br>
                      <a:r>
                        <a:rPr lang="de-DE" sz="1100" baseline="0" dirty="0" smtClean="0"/>
                        <a:t> Kinder</a:t>
                      </a:r>
                      <a:endParaRPr lang="de-D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 smtClean="0"/>
                        <a:t>Kinder mit Sprachförderbedarf</a:t>
                      </a:r>
                      <a:endParaRPr lang="de-DE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122081"/>
                  </a:ext>
                </a:extLst>
              </a:tr>
              <a:tr h="569044">
                <a:tc>
                  <a:txBody>
                    <a:bodyPr/>
                    <a:lstStyle/>
                    <a:p>
                      <a:r>
                        <a:rPr lang="de-DE" sz="1400" b="1" dirty="0" smtClean="0"/>
                        <a:t>Berlin</a:t>
                      </a:r>
                      <a:endParaRPr lang="de-D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/>
                        <a:t>3.686</a:t>
                      </a:r>
                      <a:endParaRPr lang="de-D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/>
                        <a:t>1.585</a:t>
                      </a:r>
                      <a:endParaRPr lang="de-D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/>
                        <a:t>1.225</a:t>
                      </a:r>
                      <a:endParaRPr lang="de-DE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28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95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 smtClean="0"/>
              <a:t>Ausgangslage: Aktuelle Herausforderungen</a:t>
            </a:r>
            <a:endParaRPr lang="de-DE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Kita-Chancenjahr / Konzept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/>
              <a:t>Mangelnde </a:t>
            </a:r>
            <a:r>
              <a:rPr lang="de-DE" b="1" dirty="0" smtClean="0"/>
              <a:t>Datenqualität</a:t>
            </a:r>
            <a:r>
              <a:rPr lang="de-DE" dirty="0" smtClean="0"/>
              <a:t> führt zu hohem Aufwand bei der Identifizierung von Nicht-Kita-Kindern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gemäß § 55 SchulG;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b="1" dirty="0" smtClean="0"/>
              <a:t>Angebotsengpässe</a:t>
            </a:r>
            <a:r>
              <a:rPr lang="de-DE" dirty="0" smtClean="0"/>
              <a:t> erschweren den Zugang der Nicht-Kita-Kinder in Regel- bzw. alternative Sprachförderangebote;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/>
              <a:t>Das </a:t>
            </a:r>
            <a:r>
              <a:rPr lang="de-DE" b="1" dirty="0" smtClean="0"/>
              <a:t>Verfahren zur Umsetzung </a:t>
            </a:r>
            <a:r>
              <a:rPr lang="de-DE" dirty="0" smtClean="0"/>
              <a:t>von § 55 SchulG wird in den Bezirken uneinheitlich und teilweise</a:t>
            </a:r>
            <a:br>
              <a:rPr lang="de-DE" dirty="0" smtClean="0"/>
            </a:br>
            <a:r>
              <a:rPr lang="de-DE" dirty="0" smtClean="0"/>
              <a:t>inkonsequent umgesetzt;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/>
              <a:t>Fehlende bzw. nicht aktuelle Informationen über verfügbare </a:t>
            </a:r>
            <a:r>
              <a:rPr lang="de-DE" b="1" dirty="0" smtClean="0"/>
              <a:t>Platzangebote</a:t>
            </a:r>
            <a:r>
              <a:rPr lang="de-DE" dirty="0" smtClean="0"/>
              <a:t>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/>
              <a:t>Eltern sind bei der </a:t>
            </a:r>
            <a:r>
              <a:rPr lang="de-DE" b="1" dirty="0"/>
              <a:t>Suche nach einem Kitaplatz </a:t>
            </a:r>
            <a:r>
              <a:rPr lang="de-DE" dirty="0"/>
              <a:t>häufig überfordert.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 smtClean="0"/>
              <a:t>Die bestehenden </a:t>
            </a:r>
            <a:r>
              <a:rPr lang="de-DE" b="1" dirty="0" smtClean="0"/>
              <a:t>rechtlichen Regelungen </a:t>
            </a:r>
            <a:r>
              <a:rPr lang="de-DE" dirty="0" smtClean="0"/>
              <a:t>sind in der Praxis nicht umsetzbar;</a:t>
            </a:r>
          </a:p>
        </p:txBody>
      </p:sp>
    </p:spTree>
    <p:extLst>
      <p:ext uri="{BB962C8B-B14F-4D97-AF65-F5344CB8AC3E}">
        <p14:creationId xmlns:p14="http://schemas.microsoft.com/office/powerpoint/2010/main" val="247056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 smtClean="0"/>
              <a:t>Handlungsziele</a:t>
            </a:r>
            <a:endParaRPr lang="de-DE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Kita-Chancenjahr / Konzept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647700" y="2024063"/>
            <a:ext cx="3314700" cy="11287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Bessere </a:t>
            </a:r>
            <a:br>
              <a:rPr lang="de-DE" sz="1600" b="1" dirty="0" smtClean="0"/>
            </a:br>
            <a:r>
              <a:rPr lang="de-DE" sz="1600" b="1" dirty="0" smtClean="0"/>
              <a:t>Sprachförderung</a:t>
            </a:r>
          </a:p>
        </p:txBody>
      </p:sp>
      <p:sp>
        <p:nvSpPr>
          <p:cNvPr id="8" name="Rechteck 7"/>
          <p:cNvSpPr/>
          <p:nvPr/>
        </p:nvSpPr>
        <p:spPr>
          <a:xfrm>
            <a:off x="4038600" y="2024063"/>
            <a:ext cx="3314700" cy="11287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Einfachere </a:t>
            </a:r>
            <a:br>
              <a:rPr lang="de-DE" sz="1600" b="1" dirty="0" smtClean="0"/>
            </a:br>
            <a:r>
              <a:rPr lang="de-DE" sz="1600" b="1" dirty="0" smtClean="0"/>
              <a:t>Zugänglichkeit</a:t>
            </a:r>
          </a:p>
        </p:txBody>
      </p:sp>
      <p:sp>
        <p:nvSpPr>
          <p:cNvPr id="9" name="Rechteck 8"/>
          <p:cNvSpPr/>
          <p:nvPr/>
        </p:nvSpPr>
        <p:spPr>
          <a:xfrm>
            <a:off x="7439025" y="2024063"/>
            <a:ext cx="3314700" cy="1128712"/>
          </a:xfrm>
          <a:prstGeom prst="rect">
            <a:avLst/>
          </a:prstGeom>
          <a:solidFill>
            <a:srgbClr val="00A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Mehr </a:t>
            </a:r>
            <a:br>
              <a:rPr lang="de-DE" sz="1600" b="1" dirty="0" smtClean="0"/>
            </a:br>
            <a:r>
              <a:rPr lang="de-DE" sz="1600" b="1" dirty="0" smtClean="0"/>
              <a:t>Angebotstransparenz</a:t>
            </a:r>
          </a:p>
        </p:txBody>
      </p:sp>
      <p:sp>
        <p:nvSpPr>
          <p:cNvPr id="10" name="Rechteck 9"/>
          <p:cNvSpPr/>
          <p:nvPr/>
        </p:nvSpPr>
        <p:spPr>
          <a:xfrm>
            <a:off x="2419350" y="3243263"/>
            <a:ext cx="3314700" cy="1128712"/>
          </a:xfrm>
          <a:prstGeom prst="rect">
            <a:avLst/>
          </a:prstGeom>
          <a:solidFill>
            <a:srgbClr val="4F9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Bessere </a:t>
            </a:r>
            <a:br>
              <a:rPr lang="de-DE" sz="1600" b="1" dirty="0" smtClean="0"/>
            </a:br>
            <a:r>
              <a:rPr lang="de-DE" sz="1600" b="1" dirty="0" smtClean="0"/>
              <a:t>Prozesse</a:t>
            </a:r>
          </a:p>
        </p:txBody>
      </p:sp>
      <p:sp>
        <p:nvSpPr>
          <p:cNvPr id="11" name="Rechteck 10"/>
          <p:cNvSpPr/>
          <p:nvPr/>
        </p:nvSpPr>
        <p:spPr>
          <a:xfrm>
            <a:off x="5810250" y="3243263"/>
            <a:ext cx="3314700" cy="11287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Bessere </a:t>
            </a:r>
            <a:br>
              <a:rPr lang="de-DE" sz="1600" b="1" dirty="0" smtClean="0"/>
            </a:br>
            <a:r>
              <a:rPr lang="de-DE" sz="1600" b="1" dirty="0" smtClean="0"/>
              <a:t>Steuerung</a:t>
            </a:r>
          </a:p>
        </p:txBody>
      </p:sp>
      <p:sp>
        <p:nvSpPr>
          <p:cNvPr id="17" name="Rechteck 16"/>
          <p:cNvSpPr/>
          <p:nvPr/>
        </p:nvSpPr>
        <p:spPr>
          <a:xfrm>
            <a:off x="647700" y="4452938"/>
            <a:ext cx="3314700" cy="1128712"/>
          </a:xfrm>
          <a:prstGeom prst="rect">
            <a:avLst/>
          </a:prstGeom>
          <a:solidFill>
            <a:srgbClr val="9BC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</a:rPr>
              <a:t>Mehr </a:t>
            </a:r>
            <a:br>
              <a:rPr lang="de-DE" sz="1600" b="1" dirty="0" smtClean="0">
                <a:solidFill>
                  <a:schemeClr val="tx1"/>
                </a:solidFill>
              </a:rPr>
            </a:br>
            <a:r>
              <a:rPr lang="de-DE" sz="1600" b="1" dirty="0" smtClean="0">
                <a:solidFill>
                  <a:schemeClr val="tx1"/>
                </a:solidFill>
              </a:rPr>
              <a:t>Verbindlichkeit</a:t>
            </a:r>
          </a:p>
        </p:txBody>
      </p:sp>
      <p:sp>
        <p:nvSpPr>
          <p:cNvPr id="18" name="Rechteck 17"/>
          <p:cNvSpPr/>
          <p:nvPr/>
        </p:nvSpPr>
        <p:spPr>
          <a:xfrm>
            <a:off x="4038600" y="4452938"/>
            <a:ext cx="3314700" cy="11287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/>
              <a:t>Höhere </a:t>
            </a:r>
            <a:br>
              <a:rPr lang="de-DE" sz="1600" b="1" dirty="0" smtClean="0"/>
            </a:br>
            <a:r>
              <a:rPr lang="de-DE" sz="1600" b="1" dirty="0" smtClean="0"/>
              <a:t>Datenqualität</a:t>
            </a:r>
          </a:p>
        </p:txBody>
      </p:sp>
      <p:sp>
        <p:nvSpPr>
          <p:cNvPr id="19" name="Rechteck 18"/>
          <p:cNvSpPr/>
          <p:nvPr/>
        </p:nvSpPr>
        <p:spPr>
          <a:xfrm>
            <a:off x="7439025" y="4452938"/>
            <a:ext cx="3314700" cy="11287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Stärkung </a:t>
            </a:r>
            <a:br>
              <a:rPr lang="de-DE" sz="1600" b="1" dirty="0" smtClean="0">
                <a:solidFill>
                  <a:schemeClr val="bg1"/>
                </a:solidFill>
              </a:rPr>
            </a:br>
            <a:r>
              <a:rPr lang="de-DE" sz="1600" b="1" dirty="0" smtClean="0">
                <a:solidFill>
                  <a:schemeClr val="bg1"/>
                </a:solidFill>
              </a:rPr>
              <a:t>des Regelsystems</a:t>
            </a:r>
          </a:p>
        </p:txBody>
      </p:sp>
      <p:sp>
        <p:nvSpPr>
          <p:cNvPr id="20" name="Rechteck 19"/>
          <p:cNvSpPr/>
          <p:nvPr/>
        </p:nvSpPr>
        <p:spPr>
          <a:xfrm>
            <a:off x="9201150" y="3233738"/>
            <a:ext cx="1562100" cy="11287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smtClean="0"/>
          </a:p>
        </p:txBody>
      </p:sp>
      <p:sp>
        <p:nvSpPr>
          <p:cNvPr id="21" name="Rechteck 20"/>
          <p:cNvSpPr/>
          <p:nvPr/>
        </p:nvSpPr>
        <p:spPr>
          <a:xfrm>
            <a:off x="647698" y="3233738"/>
            <a:ext cx="1695451" cy="11287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smtClean="0"/>
          </a:p>
        </p:txBody>
      </p:sp>
    </p:spTree>
    <p:extLst>
      <p:ext uri="{BB962C8B-B14F-4D97-AF65-F5344CB8AC3E}">
        <p14:creationId xmlns:p14="http://schemas.microsoft.com/office/powerpoint/2010/main" val="36544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 smtClean="0"/>
              <a:t>Eckpunkte des Konzepts (I)</a:t>
            </a:r>
            <a:endParaRPr lang="de-DE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Kita-Chancenjahr / Konzept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657224" y="2890838"/>
            <a:ext cx="2419350" cy="719137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/>
              <a:t>Stärkung des </a:t>
            </a:r>
            <a:br>
              <a:rPr lang="de-DE" sz="1400" b="1" dirty="0" smtClean="0"/>
            </a:br>
            <a:r>
              <a:rPr lang="de-DE" sz="1400" b="1" dirty="0" smtClean="0"/>
              <a:t>Regelsystems</a:t>
            </a:r>
          </a:p>
        </p:txBody>
      </p:sp>
      <p:sp>
        <p:nvSpPr>
          <p:cNvPr id="10" name="Rechteck 9"/>
          <p:cNvSpPr/>
          <p:nvPr/>
        </p:nvSpPr>
        <p:spPr>
          <a:xfrm>
            <a:off x="3800475" y="2043112"/>
            <a:ext cx="7777162" cy="1566864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Einführung eines Willkommensgutscheins für alle Kinder ab dem vollendeten </a:t>
            </a:r>
            <a:br>
              <a:rPr lang="de-DE" sz="1600" b="1" dirty="0" smtClean="0">
                <a:solidFill>
                  <a:schemeClr val="tx1"/>
                </a:solidFill>
              </a:rPr>
            </a:br>
            <a:r>
              <a:rPr lang="de-DE" sz="1600" b="1" dirty="0" smtClean="0">
                <a:solidFill>
                  <a:schemeClr val="tx1"/>
                </a:solidFill>
              </a:rPr>
              <a:t>3. Lebensjahr</a:t>
            </a:r>
          </a:p>
          <a:p>
            <a:r>
              <a:rPr lang="de-DE" sz="1400" dirty="0" smtClean="0">
                <a:solidFill>
                  <a:schemeClr val="tx1"/>
                </a:solidFill>
              </a:rPr>
              <a:t>Familien sollen einen einfachen und frühzeitigen Zugang zum frühkindlichen Bildungssystem erhalten; erforderlich: Anpassung § 4 Abs. 5 KitaFöG; Anpassung der Verordnung zur Übermittlung der Meldedaten; Anpassung der IT-Verfahren.</a:t>
            </a:r>
            <a:endParaRPr lang="de-DE" sz="1600" b="1" dirty="0">
              <a:solidFill>
                <a:schemeClr val="tx1"/>
              </a:solidFill>
            </a:endParaRPr>
          </a:p>
        </p:txBody>
      </p:sp>
      <p:sp>
        <p:nvSpPr>
          <p:cNvPr id="11" name="Gleichschenkliges Dreieck 10"/>
          <p:cNvSpPr/>
          <p:nvPr/>
        </p:nvSpPr>
        <p:spPr>
          <a:xfrm rot="5400000">
            <a:off x="3083718" y="2964657"/>
            <a:ext cx="709614" cy="58102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16" name="Rechteck 15"/>
          <p:cNvSpPr/>
          <p:nvPr/>
        </p:nvSpPr>
        <p:spPr>
          <a:xfrm>
            <a:off x="657224" y="3729037"/>
            <a:ext cx="2419350" cy="71913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/>
              <a:t>Einfachere </a:t>
            </a:r>
            <a:br>
              <a:rPr lang="de-DE" sz="1400" b="1" dirty="0" smtClean="0"/>
            </a:br>
            <a:r>
              <a:rPr lang="de-DE" sz="1400" b="1" dirty="0" smtClean="0"/>
              <a:t>Zugänglichkeit</a:t>
            </a:r>
          </a:p>
        </p:txBody>
      </p:sp>
      <p:sp>
        <p:nvSpPr>
          <p:cNvPr id="17" name="Rechteck 16"/>
          <p:cNvSpPr/>
          <p:nvPr/>
        </p:nvSpPr>
        <p:spPr>
          <a:xfrm>
            <a:off x="3800475" y="3729038"/>
            <a:ext cx="7777162" cy="154781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Gleichstellung von Sprachförder- und Teilzeitgutschein (Kombigutschein)</a:t>
            </a:r>
          </a:p>
          <a:p>
            <a:r>
              <a:rPr lang="de-DE" sz="1400" dirty="0">
                <a:solidFill>
                  <a:schemeClr val="tx1"/>
                </a:solidFill>
              </a:rPr>
              <a:t>Der Sprachfördergutschein (Pflicht) soll zugleich als Teilzeitgutschein (Regelbetreuung genutzt </a:t>
            </a:r>
            <a:r>
              <a:rPr lang="de-DE" sz="1400" dirty="0" smtClean="0">
                <a:solidFill>
                  <a:schemeClr val="tx1"/>
                </a:solidFill>
              </a:rPr>
              <a:t/>
            </a:r>
            <a:br>
              <a:rPr lang="de-DE" sz="1400" dirty="0" smtClean="0">
                <a:solidFill>
                  <a:schemeClr val="tx1"/>
                </a:solidFill>
              </a:rPr>
            </a:br>
            <a:r>
              <a:rPr lang="de-DE" sz="1400" dirty="0" smtClean="0">
                <a:solidFill>
                  <a:schemeClr val="tx1"/>
                </a:solidFill>
              </a:rPr>
              <a:t>werden </a:t>
            </a:r>
            <a:r>
              <a:rPr lang="de-DE" sz="1400" dirty="0">
                <a:solidFill>
                  <a:schemeClr val="tx1"/>
                </a:solidFill>
              </a:rPr>
              <a:t>können. </a:t>
            </a:r>
            <a:r>
              <a:rPr lang="de-DE" sz="1400" dirty="0" smtClean="0">
                <a:solidFill>
                  <a:schemeClr val="tx1"/>
                </a:solidFill>
              </a:rPr>
              <a:t>Vereinfachung der Prozesse durch Wegfall </a:t>
            </a:r>
            <a:r>
              <a:rPr lang="de-DE" sz="1400" dirty="0">
                <a:solidFill>
                  <a:schemeClr val="tx1"/>
                </a:solidFill>
              </a:rPr>
              <a:t>der </a:t>
            </a:r>
            <a:r>
              <a:rPr lang="de-DE" sz="1400" dirty="0" smtClean="0">
                <a:solidFill>
                  <a:schemeClr val="tx1"/>
                </a:solidFill>
              </a:rPr>
              <a:t>Antragserfordernis sowie Reduzierung </a:t>
            </a:r>
            <a:r>
              <a:rPr lang="de-DE" sz="1400" dirty="0">
                <a:solidFill>
                  <a:schemeClr val="tx1"/>
                </a:solidFill>
              </a:rPr>
              <a:t>der </a:t>
            </a:r>
            <a:r>
              <a:rPr lang="de-DE" sz="1400" dirty="0" smtClean="0">
                <a:solidFill>
                  <a:schemeClr val="tx1"/>
                </a:solidFill>
              </a:rPr>
              <a:t>Prozessschritte; Änderung VOKitaFöG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" name="Gleichschenkliges Dreieck 17"/>
          <p:cNvSpPr/>
          <p:nvPr/>
        </p:nvSpPr>
        <p:spPr>
          <a:xfrm rot="5400000">
            <a:off x="3083718" y="3802856"/>
            <a:ext cx="709614" cy="58102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19" name="Rechteck 18"/>
          <p:cNvSpPr/>
          <p:nvPr/>
        </p:nvSpPr>
        <p:spPr>
          <a:xfrm>
            <a:off x="657224" y="5405437"/>
            <a:ext cx="2419350" cy="71913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/>
              <a:t>Einfachere </a:t>
            </a:r>
            <a:br>
              <a:rPr lang="de-DE" sz="1400" b="1" dirty="0" smtClean="0"/>
            </a:br>
            <a:r>
              <a:rPr lang="de-DE" sz="1400" b="1" dirty="0" smtClean="0"/>
              <a:t>Zugänglichkeit</a:t>
            </a:r>
          </a:p>
        </p:txBody>
      </p:sp>
      <p:sp>
        <p:nvSpPr>
          <p:cNvPr id="20" name="Rechteck 19"/>
          <p:cNvSpPr/>
          <p:nvPr/>
        </p:nvSpPr>
        <p:spPr>
          <a:xfrm>
            <a:off x="3800475" y="5405438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>
                <a:solidFill>
                  <a:schemeClr val="tx1"/>
                </a:solidFill>
              </a:rPr>
              <a:t>Kinder mit festgestelltem Sprachförderbedarf können in allen </a:t>
            </a:r>
            <a:r>
              <a:rPr lang="de-DE" sz="1600" b="1" dirty="0" smtClean="0">
                <a:solidFill>
                  <a:schemeClr val="tx1"/>
                </a:solidFill>
              </a:rPr>
              <a:t>Kitas </a:t>
            </a:r>
            <a:r>
              <a:rPr lang="de-DE" sz="1600" b="1" dirty="0">
                <a:solidFill>
                  <a:schemeClr val="tx1"/>
                </a:solidFill>
              </a:rPr>
              <a:t>einen Platz suchen</a:t>
            </a:r>
            <a:r>
              <a:rPr lang="de-DE" sz="1600" b="1" dirty="0" smtClean="0">
                <a:solidFill>
                  <a:schemeClr val="tx1"/>
                </a:solidFill>
              </a:rPr>
              <a:t>. </a:t>
            </a:r>
            <a:r>
              <a:rPr lang="de-DE" sz="1400" dirty="0" smtClean="0">
                <a:solidFill>
                  <a:schemeClr val="tx1"/>
                </a:solidFill>
              </a:rPr>
              <a:t>Keine Beschränkung mehr auf </a:t>
            </a:r>
            <a:r>
              <a:rPr lang="de-DE" sz="1400" dirty="0" err="1" smtClean="0">
                <a:solidFill>
                  <a:schemeClr val="tx1"/>
                </a:solidFill>
              </a:rPr>
              <a:t>Sprachförderkitas</a:t>
            </a:r>
            <a:r>
              <a:rPr lang="de-DE" sz="1400" dirty="0" smtClean="0">
                <a:solidFill>
                  <a:schemeClr val="tx1"/>
                </a:solidFill>
              </a:rPr>
              <a:t> gem. Rahmenvereinbarung.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21" name="Gleichschenkliges Dreieck 20"/>
          <p:cNvSpPr/>
          <p:nvPr/>
        </p:nvSpPr>
        <p:spPr>
          <a:xfrm rot="5400000">
            <a:off x="3083718" y="5479256"/>
            <a:ext cx="709614" cy="58102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22" name="Rechteck 21"/>
          <p:cNvSpPr/>
          <p:nvPr/>
        </p:nvSpPr>
        <p:spPr>
          <a:xfrm>
            <a:off x="657224" y="2033587"/>
            <a:ext cx="2419350" cy="71913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/>
              <a:t>Einfachere </a:t>
            </a:r>
            <a:br>
              <a:rPr lang="de-DE" sz="1400" b="1" dirty="0"/>
            </a:br>
            <a:r>
              <a:rPr lang="de-DE" sz="1400" b="1" dirty="0"/>
              <a:t>Zugänglichkeit</a:t>
            </a:r>
          </a:p>
        </p:txBody>
      </p:sp>
      <p:sp>
        <p:nvSpPr>
          <p:cNvPr id="23" name="Gleichschenkliges Dreieck 22"/>
          <p:cNvSpPr/>
          <p:nvPr/>
        </p:nvSpPr>
        <p:spPr>
          <a:xfrm rot="5400000">
            <a:off x="3083718" y="2107406"/>
            <a:ext cx="709614" cy="58102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24" name="Rechteck 23"/>
          <p:cNvSpPr/>
          <p:nvPr/>
        </p:nvSpPr>
        <p:spPr>
          <a:xfrm>
            <a:off x="657224" y="4557712"/>
            <a:ext cx="2409826" cy="719137"/>
          </a:xfrm>
          <a:prstGeom prst="rect">
            <a:avLst/>
          </a:prstGeom>
          <a:solidFill>
            <a:srgbClr val="AAC9E7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Bessere Prozesse</a:t>
            </a:r>
          </a:p>
        </p:txBody>
      </p:sp>
      <p:sp>
        <p:nvSpPr>
          <p:cNvPr id="25" name="Gleichschenkliges Dreieck 24"/>
          <p:cNvSpPr/>
          <p:nvPr/>
        </p:nvSpPr>
        <p:spPr>
          <a:xfrm rot="5400000">
            <a:off x="3083718" y="4631531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</p:spTree>
    <p:extLst>
      <p:ext uri="{BB962C8B-B14F-4D97-AF65-F5344CB8AC3E}">
        <p14:creationId xmlns:p14="http://schemas.microsoft.com/office/powerpoint/2010/main" val="14196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 smtClean="0"/>
              <a:t>Eckpunkte des Konzepts (II)</a:t>
            </a:r>
            <a:endParaRPr lang="de-DE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Kita-Chancenjahr / Konzept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647699" y="2030413"/>
            <a:ext cx="2419350" cy="719137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/>
              <a:t>Bessere </a:t>
            </a:r>
            <a:br>
              <a:rPr lang="de-DE" sz="1400" b="1" dirty="0" smtClean="0"/>
            </a:br>
            <a:r>
              <a:rPr lang="de-DE" sz="1400" b="1" dirty="0" smtClean="0"/>
              <a:t>Sprachförderung</a:t>
            </a:r>
          </a:p>
        </p:txBody>
      </p:sp>
      <p:sp>
        <p:nvSpPr>
          <p:cNvPr id="7" name="Rechteck 6"/>
          <p:cNvSpPr/>
          <p:nvPr/>
        </p:nvSpPr>
        <p:spPr>
          <a:xfrm>
            <a:off x="3790950" y="2030413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Sprachförderung nach § 55 SchulG wird von bisher 25 auf regelmäßig 35 </a:t>
            </a:r>
            <a:r>
              <a:rPr lang="de-DE" sz="1600" b="1" dirty="0" err="1" smtClean="0">
                <a:solidFill>
                  <a:schemeClr val="tx1"/>
                </a:solidFill>
              </a:rPr>
              <a:t>WoStd</a:t>
            </a:r>
            <a:r>
              <a:rPr lang="de-DE" sz="1600" b="1" dirty="0" smtClean="0">
                <a:solidFill>
                  <a:schemeClr val="tx1"/>
                </a:solidFill>
              </a:rPr>
              <a:t>. ausgedehnt.</a:t>
            </a:r>
            <a:r>
              <a:rPr lang="de-DE" sz="1600" b="1" dirty="0">
                <a:solidFill>
                  <a:schemeClr val="tx1"/>
                </a:solidFill>
              </a:rPr>
              <a:t> </a:t>
            </a:r>
            <a:r>
              <a:rPr lang="de-DE" sz="1600" dirty="0" smtClean="0">
                <a:solidFill>
                  <a:schemeClr val="tx1"/>
                </a:solidFill>
              </a:rPr>
              <a:t>Erforderlich: Anpassung § 55 </a:t>
            </a:r>
            <a:r>
              <a:rPr lang="de-DE" sz="1600" dirty="0" err="1" smtClean="0">
                <a:solidFill>
                  <a:schemeClr val="tx1"/>
                </a:solidFill>
              </a:rPr>
              <a:t>SchulG</a:t>
            </a:r>
            <a:r>
              <a:rPr lang="de-DE" sz="1600" dirty="0" smtClean="0">
                <a:solidFill>
                  <a:schemeClr val="tx1"/>
                </a:solidFill>
              </a:rPr>
              <a:t>. </a:t>
            </a:r>
            <a:r>
              <a:rPr lang="de-DE" sz="1400" dirty="0" smtClean="0">
                <a:solidFill>
                  <a:schemeClr val="tx1"/>
                </a:solidFill>
              </a:rPr>
              <a:t>Ziel ist die Stärkung der Sprachförderung in den letzten 18 Monaten vor Schuleintritt.</a:t>
            </a:r>
          </a:p>
        </p:txBody>
      </p:sp>
      <p:sp>
        <p:nvSpPr>
          <p:cNvPr id="8" name="Gleichschenkliges Dreieck 7"/>
          <p:cNvSpPr/>
          <p:nvPr/>
        </p:nvSpPr>
        <p:spPr>
          <a:xfrm rot="5400000">
            <a:off x="3074193" y="2104232"/>
            <a:ext cx="709614" cy="58102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24" name="Rechteck 23"/>
          <p:cNvSpPr/>
          <p:nvPr/>
        </p:nvSpPr>
        <p:spPr>
          <a:xfrm>
            <a:off x="647700" y="3700462"/>
            <a:ext cx="2419350" cy="719137"/>
          </a:xfrm>
          <a:prstGeom prst="rect">
            <a:avLst/>
          </a:prstGeom>
          <a:solidFill>
            <a:srgbClr val="9BCFAF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Mehr </a:t>
            </a:r>
            <a:br>
              <a:rPr lang="de-DE" sz="1400" b="1" dirty="0" smtClean="0">
                <a:solidFill>
                  <a:schemeClr val="tx1"/>
                </a:solidFill>
              </a:rPr>
            </a:br>
            <a:r>
              <a:rPr lang="de-DE" sz="1400" b="1" dirty="0" smtClean="0">
                <a:solidFill>
                  <a:schemeClr val="tx1"/>
                </a:solidFill>
              </a:rPr>
              <a:t>Verbindlichkeit</a:t>
            </a:r>
            <a:endParaRPr lang="de-DE" sz="1400" b="1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3790951" y="3700463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Betriebserlaubnisverfahren (§ 45 SGB VIII) für Angebote der ergänzenden Sprachförderung. </a:t>
            </a:r>
            <a:r>
              <a:rPr lang="de-DE" sz="1400" dirty="0" smtClean="0">
                <a:solidFill>
                  <a:schemeClr val="tx1"/>
                </a:solidFill>
              </a:rPr>
              <a:t>Aufwertung der rechtl. Verankerung der ergänzenden Sprachförderung.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6" name="Gleichschenkliges Dreieck 25"/>
          <p:cNvSpPr/>
          <p:nvPr/>
        </p:nvSpPr>
        <p:spPr>
          <a:xfrm rot="5400000">
            <a:off x="3074194" y="3774281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27" name="Rechteck 26"/>
          <p:cNvSpPr/>
          <p:nvPr/>
        </p:nvSpPr>
        <p:spPr>
          <a:xfrm>
            <a:off x="647700" y="4538662"/>
            <a:ext cx="2419350" cy="719137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/>
              <a:t>Mehr </a:t>
            </a:r>
            <a:br>
              <a:rPr lang="de-DE" sz="1400" b="1" dirty="0" smtClean="0"/>
            </a:br>
            <a:r>
              <a:rPr lang="de-DE" sz="1400" b="1" dirty="0" smtClean="0"/>
              <a:t>Angebotstransparenz</a:t>
            </a:r>
          </a:p>
        </p:txBody>
      </p:sp>
      <p:sp>
        <p:nvSpPr>
          <p:cNvPr id="28" name="Rechteck 27"/>
          <p:cNvSpPr/>
          <p:nvPr/>
        </p:nvSpPr>
        <p:spPr>
          <a:xfrm>
            <a:off x="3790951" y="4538663"/>
            <a:ext cx="7777162" cy="1528762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Gewährleistung aktueller Meldungen verfügbarer Platzangebote in den Tageseinrichtungen (Kita / KTP).</a:t>
            </a:r>
            <a:r>
              <a:rPr lang="de-DE" sz="1400" b="1" dirty="0">
                <a:solidFill>
                  <a:schemeClr val="tx1"/>
                </a:solidFill>
              </a:rPr>
              <a:t> </a:t>
            </a:r>
            <a:r>
              <a:rPr lang="de-DE" sz="14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de-DE" sz="1400" dirty="0" smtClean="0">
                <a:solidFill>
                  <a:schemeClr val="tx1"/>
                </a:solidFill>
              </a:rPr>
              <a:t>Technische Optimierung direkter Angebotsmeldungen an </a:t>
            </a:r>
            <a:r>
              <a:rPr lang="de-DE" sz="1400" dirty="0" err="1" smtClean="0">
                <a:solidFill>
                  <a:schemeClr val="tx1"/>
                </a:solidFill>
              </a:rPr>
              <a:t>JugA</a:t>
            </a:r>
            <a:r>
              <a:rPr lang="de-DE" sz="1400" dirty="0" smtClean="0">
                <a:solidFill>
                  <a:schemeClr val="tx1"/>
                </a:solidFill>
              </a:rPr>
              <a:t>; Einführung eines mehrstufigen zeitlich definierten Verfahrens zur Angebotssicherung (Allg. Aufruf; Ansprache konkreter Träger; Vermittlungskonferenz)</a:t>
            </a:r>
            <a:endParaRPr lang="de-DE" sz="1600" dirty="0" smtClean="0">
              <a:solidFill>
                <a:schemeClr val="tx1"/>
              </a:solidFill>
            </a:endParaRPr>
          </a:p>
        </p:txBody>
      </p:sp>
      <p:sp>
        <p:nvSpPr>
          <p:cNvPr id="29" name="Gleichschenkliges Dreieck 28"/>
          <p:cNvSpPr/>
          <p:nvPr/>
        </p:nvSpPr>
        <p:spPr>
          <a:xfrm rot="5400000">
            <a:off x="3074194" y="4612481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30" name="Rechteck 29"/>
          <p:cNvSpPr/>
          <p:nvPr/>
        </p:nvSpPr>
        <p:spPr>
          <a:xfrm>
            <a:off x="647700" y="2862265"/>
            <a:ext cx="2419350" cy="719137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/>
              <a:t>Stärkung des </a:t>
            </a:r>
            <a:br>
              <a:rPr lang="de-DE" sz="1400" b="1" dirty="0" smtClean="0"/>
            </a:br>
            <a:r>
              <a:rPr lang="de-DE" sz="1400" b="1" dirty="0" smtClean="0"/>
              <a:t>Regelsystems</a:t>
            </a:r>
          </a:p>
        </p:txBody>
      </p:sp>
      <p:sp>
        <p:nvSpPr>
          <p:cNvPr id="31" name="Rechteck 30"/>
          <p:cNvSpPr/>
          <p:nvPr/>
        </p:nvSpPr>
        <p:spPr>
          <a:xfrm>
            <a:off x="3790951" y="2862266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Kinder mit Sprachförderbedarf sollen vorrangig in Regelangebote der frühkindlichen Bildung vermittelt werden. </a:t>
            </a:r>
            <a:r>
              <a:rPr lang="de-DE" sz="1400" dirty="0" smtClean="0">
                <a:solidFill>
                  <a:schemeClr val="tx1"/>
                </a:solidFill>
              </a:rPr>
              <a:t>Ausweitung der Leistungsnorm Sprachförderung auf alle Kitas.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32" name="Gleichschenkliges Dreieck 31"/>
          <p:cNvSpPr/>
          <p:nvPr/>
        </p:nvSpPr>
        <p:spPr>
          <a:xfrm rot="5400000">
            <a:off x="3074194" y="2936084"/>
            <a:ext cx="709614" cy="58102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36" name="Rechteck 35"/>
          <p:cNvSpPr/>
          <p:nvPr/>
        </p:nvSpPr>
        <p:spPr>
          <a:xfrm>
            <a:off x="647699" y="5348288"/>
            <a:ext cx="2419350" cy="719137"/>
          </a:xfrm>
          <a:prstGeom prst="rect">
            <a:avLst/>
          </a:prstGeom>
          <a:solidFill>
            <a:srgbClr val="AAC9E7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Bessere Prozesse</a:t>
            </a:r>
            <a:endParaRPr lang="de-DE" sz="1400" b="1" dirty="0">
              <a:solidFill>
                <a:schemeClr val="tx1"/>
              </a:solidFill>
            </a:endParaRPr>
          </a:p>
        </p:txBody>
      </p:sp>
      <p:sp>
        <p:nvSpPr>
          <p:cNvPr id="38" name="Gleichschenkliges Dreieck 37"/>
          <p:cNvSpPr/>
          <p:nvPr/>
        </p:nvSpPr>
        <p:spPr>
          <a:xfrm rot="5400000">
            <a:off x="3074193" y="5422107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</p:spTree>
    <p:extLst>
      <p:ext uri="{BB962C8B-B14F-4D97-AF65-F5344CB8AC3E}">
        <p14:creationId xmlns:p14="http://schemas.microsoft.com/office/powerpoint/2010/main" val="340571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Kita-Chancenjahr</a:t>
            </a:r>
            <a:r>
              <a:rPr lang="de-DE" sz="2800" dirty="0"/>
              <a:t/>
            </a:r>
            <a:br>
              <a:rPr lang="de-DE" sz="2800" dirty="0"/>
            </a:br>
            <a:r>
              <a:rPr lang="de-DE" sz="2400" b="0" dirty="0" smtClean="0"/>
              <a:t>Hintergrundinformation: Angebotssituation im Berliner Kitasystem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47700" y="1671639"/>
            <a:ext cx="10801350" cy="3889375"/>
          </a:xfrm>
        </p:spPr>
        <p:txBody>
          <a:bodyPr/>
          <a:lstStyle/>
          <a:p>
            <a:pPr marL="0" indent="0">
              <a:buNone/>
            </a:pPr>
            <a:r>
              <a:rPr lang="de-DE" b="1" dirty="0" smtClean="0"/>
              <a:t>Die Angebotssituation hat sich in den letzten Jahren (2018 bis 2022) verbessert.</a:t>
            </a:r>
            <a:endParaRPr lang="de-DE" b="1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Kita-Chancenjahr / Konzept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8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99" y="2124076"/>
            <a:ext cx="9344484" cy="408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02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Kita-Chancenjahr</a:t>
            </a:r>
            <a:br>
              <a:rPr lang="de-DE" dirty="0" smtClean="0"/>
            </a:br>
            <a:r>
              <a:rPr lang="de-DE" sz="2400" b="0" dirty="0"/>
              <a:t>Eckpunkte des </a:t>
            </a:r>
            <a:r>
              <a:rPr lang="de-DE" sz="2400" b="0" dirty="0" smtClean="0"/>
              <a:t>Konzepts (III)</a:t>
            </a:r>
            <a:endParaRPr lang="de-DE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Kita-Chancenjahr / Konzept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Seite </a:t>
            </a:r>
            <a:fld id="{073DE812-22F6-49E4-B754-747D11D93214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647699" y="2871788"/>
            <a:ext cx="2419350" cy="71913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/>
              <a:t>Einfachere </a:t>
            </a:r>
            <a:br>
              <a:rPr lang="de-DE" sz="1400" b="1" dirty="0" smtClean="0"/>
            </a:br>
            <a:r>
              <a:rPr lang="de-DE" sz="1400" b="1" dirty="0" smtClean="0"/>
              <a:t>Zugänglichkeit</a:t>
            </a:r>
            <a:endParaRPr lang="de-DE" sz="1400" b="1" dirty="0"/>
          </a:p>
        </p:txBody>
      </p:sp>
      <p:sp>
        <p:nvSpPr>
          <p:cNvPr id="7" name="Rechteck 6"/>
          <p:cNvSpPr/>
          <p:nvPr/>
        </p:nvSpPr>
        <p:spPr>
          <a:xfrm>
            <a:off x="3790950" y="2871788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>
                <a:solidFill>
                  <a:schemeClr val="tx1"/>
                </a:solidFill>
              </a:rPr>
              <a:t>Vorziehen des </a:t>
            </a:r>
            <a:r>
              <a:rPr lang="de-DE" sz="1600" b="1" dirty="0" smtClean="0">
                <a:solidFill>
                  <a:schemeClr val="tx1"/>
                </a:solidFill>
              </a:rPr>
              <a:t>Starts des Verfahrens </a:t>
            </a:r>
            <a:r>
              <a:rPr lang="de-DE" sz="1600" b="1" dirty="0">
                <a:solidFill>
                  <a:schemeClr val="tx1"/>
                </a:solidFill>
              </a:rPr>
              <a:t>zur Sprachstandsfeststellung </a:t>
            </a:r>
            <a:r>
              <a:rPr lang="de-DE" sz="1600" b="1" dirty="0" smtClean="0">
                <a:solidFill>
                  <a:schemeClr val="tx1"/>
                </a:solidFill>
              </a:rPr>
              <a:t>im Kitajahr. </a:t>
            </a:r>
          </a:p>
          <a:p>
            <a:r>
              <a:rPr lang="de-DE" sz="1400" dirty="0" smtClean="0">
                <a:solidFill>
                  <a:schemeClr val="tx1"/>
                </a:solidFill>
              </a:rPr>
              <a:t>Zu Beginn des Kitajahres sind mehr Betreuungsplätze verfügbar; einfachere Vermittlung.</a:t>
            </a:r>
            <a:endParaRPr lang="de-DE" sz="1600" dirty="0" smtClean="0">
              <a:solidFill>
                <a:schemeClr val="tx1"/>
              </a:solidFill>
            </a:endParaRPr>
          </a:p>
        </p:txBody>
      </p:sp>
      <p:sp>
        <p:nvSpPr>
          <p:cNvPr id="8" name="Gleichschenkliges Dreieck 7"/>
          <p:cNvSpPr/>
          <p:nvPr/>
        </p:nvSpPr>
        <p:spPr>
          <a:xfrm rot="5400000">
            <a:off x="3074193" y="2945607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9" name="Rechteck 8"/>
          <p:cNvSpPr/>
          <p:nvPr/>
        </p:nvSpPr>
        <p:spPr>
          <a:xfrm>
            <a:off x="666749" y="5376862"/>
            <a:ext cx="2419350" cy="719137"/>
          </a:xfrm>
          <a:prstGeom prst="rect">
            <a:avLst/>
          </a:prstGeom>
          <a:solidFill>
            <a:srgbClr val="AAC9E7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Bessere Prozesse</a:t>
            </a:r>
          </a:p>
        </p:txBody>
      </p:sp>
      <p:sp>
        <p:nvSpPr>
          <p:cNvPr id="10" name="Rechteck 9"/>
          <p:cNvSpPr/>
          <p:nvPr/>
        </p:nvSpPr>
        <p:spPr>
          <a:xfrm>
            <a:off x="3810000" y="5376863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Durchgängige Digitalisierung des Geschäftsprozesses Sprachstandsfeststellung.</a:t>
            </a:r>
          </a:p>
          <a:p>
            <a:r>
              <a:rPr lang="de-DE" sz="1400" dirty="0" smtClean="0">
                <a:solidFill>
                  <a:schemeClr val="tx1"/>
                </a:solidFill>
              </a:rPr>
              <a:t>Fortentwicklung ISBJ-Sprachstand; techn. Einbindung der Sprachberaterteams, keine Medienbrüche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1" name="Gleichschenkliges Dreieck 10"/>
          <p:cNvSpPr/>
          <p:nvPr/>
        </p:nvSpPr>
        <p:spPr>
          <a:xfrm rot="5400000">
            <a:off x="3093243" y="5450681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12" name="Rechteck 11"/>
          <p:cNvSpPr/>
          <p:nvPr/>
        </p:nvSpPr>
        <p:spPr>
          <a:xfrm>
            <a:off x="657224" y="3719512"/>
            <a:ext cx="2419350" cy="71913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/>
              <a:t>Höhere</a:t>
            </a:r>
            <a:br>
              <a:rPr lang="de-DE" sz="1400" b="1" dirty="0" smtClean="0"/>
            </a:br>
            <a:r>
              <a:rPr lang="de-DE" sz="1400" b="1" dirty="0" smtClean="0"/>
              <a:t>Datenqualität</a:t>
            </a:r>
          </a:p>
        </p:txBody>
      </p:sp>
      <p:sp>
        <p:nvSpPr>
          <p:cNvPr id="13" name="Rechteck 12"/>
          <p:cNvSpPr/>
          <p:nvPr/>
        </p:nvSpPr>
        <p:spPr>
          <a:xfrm>
            <a:off x="3800475" y="3719513"/>
            <a:ext cx="7777162" cy="1547812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Optimierung der Datenerfassung und </a:t>
            </a:r>
            <a:r>
              <a:rPr lang="de-DE" sz="1600" b="1" dirty="0" err="1" smtClean="0">
                <a:solidFill>
                  <a:schemeClr val="tx1"/>
                </a:solidFill>
              </a:rPr>
              <a:t>Datenplausibiliserung</a:t>
            </a:r>
            <a:endParaRPr lang="de-DE" sz="1600" b="1" dirty="0" smtClean="0">
              <a:solidFill>
                <a:schemeClr val="tx1"/>
              </a:solidFill>
            </a:endParaRPr>
          </a:p>
          <a:p>
            <a:r>
              <a:rPr lang="de-DE" sz="1400" dirty="0" smtClean="0">
                <a:solidFill>
                  <a:schemeClr val="tx1"/>
                </a:solidFill>
              </a:rPr>
              <a:t>Maßnahmen u.a. </a:t>
            </a:r>
            <a:r>
              <a:rPr lang="de-DE" sz="1400" dirty="0" err="1" smtClean="0">
                <a:solidFill>
                  <a:schemeClr val="tx1"/>
                </a:solidFill>
              </a:rPr>
              <a:t>rühzeitige</a:t>
            </a:r>
            <a:r>
              <a:rPr lang="de-DE" sz="1400" dirty="0" smtClean="0">
                <a:solidFill>
                  <a:schemeClr val="tx1"/>
                </a:solidFill>
              </a:rPr>
              <a:t> Vertragserfassung bei Sprachförderkindern (Kitas); Verbesserung der </a:t>
            </a:r>
            <a:r>
              <a:rPr lang="de-DE" sz="1400" dirty="0" err="1" smtClean="0">
                <a:solidFill>
                  <a:schemeClr val="tx1"/>
                </a:solidFill>
              </a:rPr>
              <a:t>Datenplausibilisierung</a:t>
            </a:r>
            <a:r>
              <a:rPr lang="de-DE" sz="1400" dirty="0" smtClean="0">
                <a:solidFill>
                  <a:schemeClr val="tx1"/>
                </a:solidFill>
              </a:rPr>
              <a:t> bei Antragserfassung (ISBJ/</a:t>
            </a:r>
            <a:r>
              <a:rPr lang="de-DE" sz="1400" dirty="0" err="1" smtClean="0">
                <a:solidFill>
                  <a:schemeClr val="tx1"/>
                </a:solidFill>
              </a:rPr>
              <a:t>JugA</a:t>
            </a:r>
            <a:r>
              <a:rPr lang="de-DE" sz="1400" dirty="0" smtClean="0">
                <a:solidFill>
                  <a:schemeClr val="tx1"/>
                </a:solidFill>
              </a:rPr>
              <a:t>); technische Optimierung des Daten-abgleichs im DWH; Reduzierung des Plausibilisierungsaufwands bei der Identifizierung der Nicht-Kita-Kinder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4" name="Gleichschenkliges Dreieck 13"/>
          <p:cNvSpPr/>
          <p:nvPr/>
        </p:nvSpPr>
        <p:spPr>
          <a:xfrm rot="5400000">
            <a:off x="3083718" y="3793331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22" name="Rechteck 21"/>
          <p:cNvSpPr/>
          <p:nvPr/>
        </p:nvSpPr>
        <p:spPr>
          <a:xfrm>
            <a:off x="647699" y="2033588"/>
            <a:ext cx="2419350" cy="719137"/>
          </a:xfrm>
          <a:prstGeom prst="rect">
            <a:avLst/>
          </a:prstGeom>
          <a:solidFill>
            <a:srgbClr val="9BCFAF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</a:rPr>
              <a:t>Mehr Verbindlichkeit</a:t>
            </a:r>
          </a:p>
        </p:txBody>
      </p:sp>
      <p:sp>
        <p:nvSpPr>
          <p:cNvPr id="23" name="Rechteck 22"/>
          <p:cNvSpPr/>
          <p:nvPr/>
        </p:nvSpPr>
        <p:spPr>
          <a:xfrm>
            <a:off x="3790950" y="2033588"/>
            <a:ext cx="7777162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 smtClean="0">
                <a:solidFill>
                  <a:schemeClr val="tx1"/>
                </a:solidFill>
              </a:rPr>
              <a:t>Gemeinsames „</a:t>
            </a:r>
            <a:r>
              <a:rPr lang="de-DE" sz="1600" b="1" dirty="0" err="1" smtClean="0">
                <a:solidFill>
                  <a:schemeClr val="tx1"/>
                </a:solidFill>
              </a:rPr>
              <a:t>Commitment</a:t>
            </a:r>
            <a:r>
              <a:rPr lang="de-DE" sz="1600" b="1" dirty="0" smtClean="0">
                <a:solidFill>
                  <a:schemeClr val="tx1"/>
                </a:solidFill>
              </a:rPr>
              <a:t>“ aller Beteiligten, die Betreuung der Nicht-Kita-Kinder innerhalb des Regelsystems sicherzustellen; </a:t>
            </a:r>
            <a:r>
              <a:rPr lang="de-DE" sz="1400" dirty="0" smtClean="0">
                <a:solidFill>
                  <a:schemeClr val="tx1"/>
                </a:solidFill>
              </a:rPr>
              <a:t>Ziel: Kooperationserklärung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24" name="Gleichschenkliges Dreieck 23"/>
          <p:cNvSpPr/>
          <p:nvPr/>
        </p:nvSpPr>
        <p:spPr>
          <a:xfrm rot="5400000">
            <a:off x="3074193" y="2107407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  <p:sp>
        <p:nvSpPr>
          <p:cNvPr id="25" name="Rechteck 24"/>
          <p:cNvSpPr/>
          <p:nvPr/>
        </p:nvSpPr>
        <p:spPr>
          <a:xfrm>
            <a:off x="660399" y="4548188"/>
            <a:ext cx="2419350" cy="719137"/>
          </a:xfrm>
          <a:prstGeom prst="rect">
            <a:avLst/>
          </a:prstGeom>
          <a:solidFill>
            <a:srgbClr val="9BCFAF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</a:rPr>
              <a:t>Mehr Verbindlichkeit</a:t>
            </a:r>
          </a:p>
        </p:txBody>
      </p:sp>
      <p:sp>
        <p:nvSpPr>
          <p:cNvPr id="26" name="Gleichschenkliges Dreieck 25"/>
          <p:cNvSpPr/>
          <p:nvPr/>
        </p:nvSpPr>
        <p:spPr>
          <a:xfrm rot="5400000">
            <a:off x="3086893" y="4622007"/>
            <a:ext cx="709614" cy="58102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smtClean="0"/>
          </a:p>
        </p:txBody>
      </p:sp>
    </p:spTree>
    <p:extLst>
      <p:ext uri="{BB962C8B-B14F-4D97-AF65-F5344CB8AC3E}">
        <p14:creationId xmlns:p14="http://schemas.microsoft.com/office/powerpoint/2010/main" val="204797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SenBJF_powerpoint_16x9_berlintype">
  <a:themeElements>
    <a:clrScheme name="Benutzerdefiniert 17">
      <a:dk1>
        <a:sysClr val="windowText" lastClr="000000"/>
      </a:dk1>
      <a:lt1>
        <a:sysClr val="window" lastClr="FFFFFF"/>
      </a:lt1>
      <a:dk2>
        <a:srgbClr val="878787"/>
      </a:dk2>
      <a:lt2>
        <a:srgbClr val="B2B2B2"/>
      </a:lt2>
      <a:accent1>
        <a:srgbClr val="E40422"/>
      </a:accent1>
      <a:accent2>
        <a:srgbClr val="004F9F"/>
      </a:accent2>
      <a:accent3>
        <a:srgbClr val="F39300"/>
      </a:accent3>
      <a:accent4>
        <a:srgbClr val="007256"/>
      </a:accent4>
      <a:accent5>
        <a:srgbClr val="FFE70E"/>
      </a:accent5>
      <a:accent6>
        <a:srgbClr val="9185BE"/>
      </a:accent6>
      <a:hlink>
        <a:srgbClr val="E40422"/>
      </a:hlink>
      <a:folHlink>
        <a:srgbClr val="E40422"/>
      </a:folHlink>
    </a:clrScheme>
    <a:fontScheme name="Benutzerdefiniert 79">
      <a:majorFont>
        <a:latin typeface="Berlin Type Office"/>
        <a:ea typeface=""/>
        <a:cs typeface=""/>
      </a:majorFont>
      <a:minorFont>
        <a:latin typeface="Berlin Type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4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400" smtClean="0"/>
        </a:defPPr>
      </a:lstStyle>
    </a:txDef>
  </a:objectDefaults>
  <a:extraClrSchemeLst/>
  <a:custClrLst>
    <a:custClr name="Hellgrün">
      <a:srgbClr val="9BCFAF"/>
    </a:custClr>
    <a:custClr name="Mittelgrün">
      <a:srgbClr val="00AA84"/>
    </a:custClr>
    <a:custClr name="Grün">
      <a:srgbClr val="007256"/>
    </a:custClr>
    <a:custClr name="Dunkelgrün">
      <a:srgbClr val="004534"/>
    </a:custClr>
    <a:custClr name="Hellblau">
      <a:srgbClr val="AAC9E7"/>
    </a:custClr>
    <a:custClr name="Mittelblau">
      <a:srgbClr val="4F90CD"/>
    </a:custClr>
    <a:custClr name="Blau">
      <a:srgbClr val="004F9F"/>
    </a:custClr>
    <a:custClr name="Dunkelblau">
      <a:srgbClr val="002856"/>
    </a:custClr>
    <a:custClr name="Gelb">
      <a:srgbClr val="FFE70E"/>
    </a:custClr>
    <a:custClr name="Orange">
      <a:srgbClr val="F39300"/>
    </a:custClr>
    <a:custClr name="Rosa">
      <a:srgbClr val="F5B4CB"/>
    </a:custClr>
    <a:custClr name="Violett">
      <a:srgbClr val="9185BE"/>
    </a:custClr>
    <a:custClr name="Berlin Rot">
      <a:srgbClr val="E40422"/>
    </a:custClr>
    <a:custClr name="Schwarz">
      <a:srgbClr val="000000"/>
    </a:custClr>
    <a:custClr name="80% Schwarz">
      <a:srgbClr val="575756"/>
    </a:custClr>
    <a:custClr name="60% Schwarz">
      <a:srgbClr val="878787"/>
    </a:custClr>
    <a:custClr name="40% Schwarz">
      <a:srgbClr val="B2B2B2"/>
    </a:custClr>
    <a:custClr name="20% Schwarz">
      <a:srgbClr val="DADADA"/>
    </a:custClr>
    <a:custClr name="10% Schwarz">
      <a:srgbClr val="EDEDED"/>
    </a:custClr>
    <a:custClr name="5% Schwarz">
      <a:srgbClr val="F6F6F6"/>
    </a:custClr>
  </a:custClrLst>
  <a:extLst>
    <a:ext uri="{05A4C25C-085E-4340-85A3-A5531E510DB2}">
      <thm15:themeFamily xmlns:thm15="http://schemas.microsoft.com/office/thememl/2012/main" name="Berlin_PowerPoint_16x9_BerlinType.potx" id="{39A90E74-DFB3-4F69-828C-1DB394FDAD52}" vid="{A9F96AB5-64B7-456E-9CD1-0C595BF1A756}"/>
    </a:ext>
  </a:extLst>
</a:theme>
</file>

<file path=ppt/theme/theme2.xml><?xml version="1.0" encoding="utf-8"?>
<a:theme xmlns:a="http://schemas.openxmlformats.org/drawingml/2006/main" name="Office">
  <a:themeElements>
    <a:clrScheme name="Benutzerdefiniert 123">
      <a:dk1>
        <a:sysClr val="windowText" lastClr="000000"/>
      </a:dk1>
      <a:lt1>
        <a:sysClr val="window" lastClr="FFFFFF"/>
      </a:lt1>
      <a:dk2>
        <a:srgbClr val="878787"/>
      </a:dk2>
      <a:lt2>
        <a:srgbClr val="B2B2B2"/>
      </a:lt2>
      <a:accent1>
        <a:srgbClr val="E40523"/>
      </a:accent1>
      <a:accent2>
        <a:srgbClr val="004F9F"/>
      </a:accent2>
      <a:accent3>
        <a:srgbClr val="F39300"/>
      </a:accent3>
      <a:accent4>
        <a:srgbClr val="007256"/>
      </a:accent4>
      <a:accent5>
        <a:srgbClr val="FFE70E"/>
      </a:accent5>
      <a:accent6>
        <a:srgbClr val="9185BE"/>
      </a:accent6>
      <a:hlink>
        <a:srgbClr val="E40523"/>
      </a:hlink>
      <a:folHlink>
        <a:srgbClr val="E40523"/>
      </a:folHlink>
    </a:clrScheme>
    <a:fontScheme name="Benutzerdefiniert 79">
      <a:majorFont>
        <a:latin typeface="Berlin Type Office"/>
        <a:ea typeface=""/>
        <a:cs typeface=""/>
      </a:majorFont>
      <a:minorFont>
        <a:latin typeface="Berlin Type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23">
      <a:dk1>
        <a:sysClr val="windowText" lastClr="000000"/>
      </a:dk1>
      <a:lt1>
        <a:sysClr val="window" lastClr="FFFFFF"/>
      </a:lt1>
      <a:dk2>
        <a:srgbClr val="878787"/>
      </a:dk2>
      <a:lt2>
        <a:srgbClr val="B2B2B2"/>
      </a:lt2>
      <a:accent1>
        <a:srgbClr val="E40523"/>
      </a:accent1>
      <a:accent2>
        <a:srgbClr val="004F9F"/>
      </a:accent2>
      <a:accent3>
        <a:srgbClr val="F39300"/>
      </a:accent3>
      <a:accent4>
        <a:srgbClr val="007256"/>
      </a:accent4>
      <a:accent5>
        <a:srgbClr val="FFE70E"/>
      </a:accent5>
      <a:accent6>
        <a:srgbClr val="9185BE"/>
      </a:accent6>
      <a:hlink>
        <a:srgbClr val="E40523"/>
      </a:hlink>
      <a:folHlink>
        <a:srgbClr val="E40523"/>
      </a:folHlink>
    </a:clrScheme>
    <a:fontScheme name="Benutzerdefiniert 79">
      <a:majorFont>
        <a:latin typeface="Berlin Type Office"/>
        <a:ea typeface=""/>
        <a:cs typeface=""/>
      </a:majorFont>
      <a:minorFont>
        <a:latin typeface="Berlin Type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BerlinSenBJF_powerpoint_16x9_berlintype</Template>
  <TotalTime>0</TotalTime>
  <Words>1986</Words>
  <Application>Microsoft Office PowerPoint</Application>
  <PresentationFormat>Breitbild</PresentationFormat>
  <Paragraphs>355</Paragraphs>
  <Slides>28</Slides>
  <Notes>22</Notes>
  <HiddenSlides>4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2" baseType="lpstr">
      <vt:lpstr>Arial</vt:lpstr>
      <vt:lpstr>Berlin Type Office</vt:lpstr>
      <vt:lpstr>Wingdings</vt:lpstr>
      <vt:lpstr>BerlinSenBJF_powerpoint_16x9_berlintype</vt:lpstr>
      <vt:lpstr>Kita-Chancenjahr Konzept</vt:lpstr>
      <vt:lpstr>Kita-Chancenjahr Auftragslage</vt:lpstr>
      <vt:lpstr>Kita-Chancenjahr Auftragslage: Fokus</vt:lpstr>
      <vt:lpstr>Kita-Chancenjahr Ausgangslage: Aktuelle Herausforderungen</vt:lpstr>
      <vt:lpstr>Kita-Chancenjahr Handlungsziele</vt:lpstr>
      <vt:lpstr>Kita-Chancenjahr Eckpunkte des Konzepts (I)</vt:lpstr>
      <vt:lpstr>Kita-Chancenjahr Eckpunkte des Konzepts (II)</vt:lpstr>
      <vt:lpstr>Kita-Chancenjahr Hintergrundinformation: Angebotssituation im Berliner Kitasystem</vt:lpstr>
      <vt:lpstr>Kita-Chancenjahr Eckpunkte des Konzepts (III)</vt:lpstr>
      <vt:lpstr>Kita-Chancenjahr Eckpunkte des Konzepts (IV)</vt:lpstr>
      <vt:lpstr>Kita-Chancenjahr Weiteres Vorgehen</vt:lpstr>
      <vt:lpstr>Kita-Chancenjahr  Teilprozess: Identifizierung der „Nicht-Kita-Kinder“</vt:lpstr>
      <vt:lpstr>Kita-Chancenjahr Teilprozess: Sprachstandsfeststellung nach § 55 SchulG</vt:lpstr>
      <vt:lpstr>Kita-Chancenjahr Teilprozess: Aufforderung zur Sprachförderung nach § 55 SchulG</vt:lpstr>
      <vt:lpstr>Kita-Chancenjahr Teilprozess: Platzsuche / -vermittlung (Zuweisungsprozess)</vt:lpstr>
      <vt:lpstr>Start in das Kitajahr 2023/2024</vt:lpstr>
      <vt:lpstr>PowerPoint-Präsentation</vt:lpstr>
      <vt:lpstr>PowerPoint-Präsentation</vt:lpstr>
      <vt:lpstr>PowerPoint-Präsentation</vt:lpstr>
      <vt:lpstr>Entwicklung der Platz- und Fachkräftesituation in der Kindertagesbetreuung von 2018 bis 2022</vt:lpstr>
      <vt:lpstr>Platz- und Fachkräftesituation 2018 bis 2022 (Rückblick) Angebotsentwicklung </vt:lpstr>
      <vt:lpstr>Platz- und Fachkräftesituation 2018 bis 2022 (Rückblick) Versorgungs- und Betreuungsentwicklung </vt:lpstr>
      <vt:lpstr>Platz- und Fachkräftesituation 2018 bis 2022 (Rückblick) Fachkräfteentwicklung</vt:lpstr>
      <vt:lpstr>Prognose des Platz- und Fachkräftebedarfs  von 2023 bis 2027</vt:lpstr>
      <vt:lpstr>PowerPoint-Präsentation</vt:lpstr>
      <vt:lpstr>Platz- und Fachkräftesituation 2022 bis 2027 (Ausblick) Bedarfsentwicklung Plätze und Fachkräfte bis 2027</vt:lpstr>
      <vt:lpstr>Platz- und Fachkräftesituation 2022 bis 2027 (Ausblick) Fachkräfteprognose</vt:lpstr>
      <vt:lpstr>Ende</vt:lpstr>
    </vt:vector>
  </TitlesOfParts>
  <Company>SenBJF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BERLIN TYPE BOLD 36 PT</dc:title>
  <dc:creator>Fink, Monika</dc:creator>
  <cp:lastModifiedBy>Schulze, Holger</cp:lastModifiedBy>
  <cp:revision>657</cp:revision>
  <cp:lastPrinted>2023-10-25T15:22:31Z</cp:lastPrinted>
  <dcterms:created xsi:type="dcterms:W3CDTF">2021-09-15T20:07:30Z</dcterms:created>
  <dcterms:modified xsi:type="dcterms:W3CDTF">2023-10-26T10:38:18Z</dcterms:modified>
</cp:coreProperties>
</file>